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8" r:id="rId2"/>
    <p:sldId id="257" r:id="rId3"/>
    <p:sldId id="263" r:id="rId4"/>
    <p:sldId id="261" r:id="rId5"/>
    <p:sldId id="260" r:id="rId6"/>
    <p:sldId id="262" r:id="rId7"/>
    <p:sldId id="335" r:id="rId8"/>
    <p:sldId id="329" r:id="rId9"/>
    <p:sldId id="266" r:id="rId10"/>
    <p:sldId id="339" r:id="rId11"/>
    <p:sldId id="336" r:id="rId12"/>
    <p:sldId id="300" r:id="rId13"/>
    <p:sldId id="321" r:id="rId14"/>
    <p:sldId id="267" r:id="rId15"/>
    <p:sldId id="322" r:id="rId16"/>
    <p:sldId id="265" r:id="rId17"/>
    <p:sldId id="323" r:id="rId18"/>
    <p:sldId id="276" r:id="rId19"/>
    <p:sldId id="324" r:id="rId20"/>
    <p:sldId id="268" r:id="rId21"/>
    <p:sldId id="277" r:id="rId22"/>
    <p:sldId id="269" r:id="rId23"/>
    <p:sldId id="278" r:id="rId24"/>
    <p:sldId id="286" r:id="rId25"/>
    <p:sldId id="279" r:id="rId26"/>
    <p:sldId id="330" r:id="rId27"/>
    <p:sldId id="325" r:id="rId28"/>
    <p:sldId id="280" r:id="rId29"/>
    <p:sldId id="281" r:id="rId30"/>
    <p:sldId id="282" r:id="rId31"/>
    <p:sldId id="283" r:id="rId32"/>
    <p:sldId id="284" r:id="rId33"/>
    <p:sldId id="285" r:id="rId34"/>
    <p:sldId id="287" r:id="rId35"/>
    <p:sldId id="288" r:id="rId36"/>
    <p:sldId id="290" r:id="rId37"/>
    <p:sldId id="332" r:id="rId38"/>
    <p:sldId id="326" r:id="rId39"/>
    <p:sldId id="289" r:id="rId40"/>
    <p:sldId id="327" r:id="rId41"/>
    <p:sldId id="291" r:id="rId42"/>
    <p:sldId id="292" r:id="rId43"/>
    <p:sldId id="293" r:id="rId44"/>
    <p:sldId id="295" r:id="rId45"/>
    <p:sldId id="296" r:id="rId46"/>
    <p:sldId id="328" r:id="rId47"/>
    <p:sldId id="297" r:id="rId48"/>
    <p:sldId id="298" r:id="rId49"/>
    <p:sldId id="334" r:id="rId50"/>
    <p:sldId id="333" r:id="rId51"/>
    <p:sldId id="271" r:id="rId52"/>
    <p:sldId id="355" r:id="rId53"/>
    <p:sldId id="341" r:id="rId54"/>
    <p:sldId id="356" r:id="rId55"/>
    <p:sldId id="358" r:id="rId56"/>
    <p:sldId id="270" r:id="rId57"/>
    <p:sldId id="343" r:id="rId58"/>
    <p:sldId id="344" r:id="rId59"/>
    <p:sldId id="345" r:id="rId60"/>
    <p:sldId id="350" r:id="rId61"/>
    <p:sldId id="346" r:id="rId62"/>
    <p:sldId id="347" r:id="rId63"/>
    <p:sldId id="348" r:id="rId64"/>
    <p:sldId id="349" r:id="rId65"/>
    <p:sldId id="366" r:id="rId66"/>
    <p:sldId id="352" r:id="rId67"/>
    <p:sldId id="354" r:id="rId68"/>
    <p:sldId id="359" r:id="rId69"/>
    <p:sldId id="361" r:id="rId70"/>
    <p:sldId id="362" r:id="rId71"/>
    <p:sldId id="363" r:id="rId72"/>
    <p:sldId id="364" r:id="rId73"/>
    <p:sldId id="36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C7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9" autoAdjust="0"/>
    <p:restoredTop sz="61335" autoAdjust="0"/>
  </p:normalViewPr>
  <p:slideViewPr>
    <p:cSldViewPr snapToGrid="0">
      <p:cViewPr>
        <p:scale>
          <a:sx n="125" d="100"/>
          <a:sy n="125" d="100"/>
        </p:scale>
        <p:origin x="-996" y="-288"/>
      </p:cViewPr>
      <p:guideLst/>
    </p:cSldViewPr>
  </p:slideViewPr>
  <p:notesTextViewPr>
    <p:cViewPr>
      <p:scale>
        <a:sx n="1" d="1"/>
        <a:sy n="1" d="1"/>
      </p:scale>
      <p:origin x="0" y="-28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C9FA6-CFEA-4A9C-B8E6-621A4A0B5595}" type="datetimeFigureOut">
              <a:rPr lang="zh-CN" altLang="en-US" smtClean="0"/>
              <a:t>2018/7/24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014E-A6A4-40DF-A732-BEB1A218366D}" type="slidenum">
              <a:rPr lang="zh-CN" altLang="en-US" smtClean="0"/>
              <a:t>‹#›</a:t>
            </a:fld>
            <a:endParaRPr lang="zh-CN" altLang="en-US"/>
          </a:p>
        </p:txBody>
      </p:sp>
    </p:spTree>
    <p:extLst>
      <p:ext uri="{BB962C8B-B14F-4D97-AF65-F5344CB8AC3E}">
        <p14:creationId xmlns:p14="http://schemas.microsoft.com/office/powerpoint/2010/main" val="189684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Welcome everyone</a:t>
            </a:r>
          </a:p>
          <a:p>
            <a:endParaRPr lang="en-US" altLang="zh-CN" dirty="0" smtClean="0"/>
          </a:p>
          <a:p>
            <a:r>
              <a:rPr lang="en-US" altLang="zh-CN" dirty="0" smtClean="0"/>
              <a:t>My name</a:t>
            </a:r>
            <a:r>
              <a:rPr lang="en-US" altLang="zh-CN" baseline="0" dirty="0" smtClean="0"/>
              <a:t> is Lilang Wu  and this is Ju </a:t>
            </a:r>
            <a:r>
              <a:rPr lang="en-US" altLang="zh-CN" baseline="0" dirty="0" err="1" smtClean="0"/>
              <a:t>zhu</a:t>
            </a:r>
            <a:r>
              <a:rPr lang="en-US" altLang="zh-CN" baseline="0" dirty="0" smtClean="0"/>
              <a:t>.</a:t>
            </a:r>
          </a:p>
          <a:p>
            <a:endParaRPr lang="en-US" altLang="zh-CN" dirty="0" smtClean="0"/>
          </a:p>
          <a:p>
            <a:r>
              <a:rPr lang="en-US" altLang="zh-CN" dirty="0" smtClean="0"/>
              <a:t>We</a:t>
            </a:r>
            <a:r>
              <a:rPr lang="en-US" altLang="zh-CN" baseline="0" dirty="0" smtClean="0"/>
              <a:t> are so</a:t>
            </a:r>
            <a:r>
              <a:rPr lang="en-US" altLang="zh-CN" dirty="0" smtClean="0"/>
              <a:t> glad to stand</a:t>
            </a:r>
            <a:r>
              <a:rPr lang="en-US" altLang="zh-CN" baseline="0" dirty="0" smtClean="0"/>
              <a:t> here to share our tool with you! </a:t>
            </a:r>
          </a:p>
          <a:p>
            <a:r>
              <a:rPr lang="en-US" altLang="zh-CN" sz="1200" kern="1200" baseline="0" dirty="0" smtClean="0">
                <a:solidFill>
                  <a:schemeClr val="tx1"/>
                </a:solidFill>
                <a:effectLst/>
                <a:latin typeface="+mn-lt"/>
                <a:ea typeface="+mn-ea"/>
                <a:cs typeface="+mn-cs"/>
              </a:rPr>
              <a:t>Our tool is related with the </a:t>
            </a:r>
            <a:r>
              <a:rPr lang="en-US" altLang="zh-CN" sz="1200" kern="1200" baseline="0" dirty="0" err="1" smtClean="0">
                <a:solidFill>
                  <a:schemeClr val="tx1"/>
                </a:solidFill>
                <a:effectLst/>
                <a:latin typeface="+mn-lt"/>
                <a:ea typeface="+mn-ea"/>
                <a:cs typeface="+mn-cs"/>
              </a:rPr>
              <a:t>Appstore</a:t>
            </a:r>
            <a:r>
              <a:rPr lang="en-US" altLang="zh-CN" sz="1200" kern="1200" baseline="0" dirty="0" smtClean="0">
                <a:solidFill>
                  <a:schemeClr val="tx1"/>
                </a:solidFill>
                <a:effectLst/>
                <a:latin typeface="+mn-lt"/>
                <a:ea typeface="+mn-ea"/>
                <a:cs typeface="+mn-cs"/>
              </a:rPr>
              <a:t> malware automatic hunting system.</a:t>
            </a:r>
            <a:endParaRPr lang="en-US" altLang="zh-C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8D324A-6A6D-44B4-BC96-2ED27ACEA5FF}" type="slidenum">
              <a:rPr lang="en-US" smtClean="0"/>
              <a:t>1</a:t>
            </a:fld>
            <a:endParaRPr lang="en-US"/>
          </a:p>
        </p:txBody>
      </p:sp>
    </p:spTree>
    <p:extLst>
      <p:ext uri="{BB962C8B-B14F-4D97-AF65-F5344CB8AC3E}">
        <p14:creationId xmlns:p14="http://schemas.microsoft.com/office/powerpoint/2010/main" val="700823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en-US" altLang="zh-CN" baseline="0" dirty="0" smtClean="0"/>
              <a:t> is the overview of our </a:t>
            </a:r>
            <a:r>
              <a:rPr lang="en-US" altLang="zh-CN" baseline="0" dirty="0" err="1" smtClean="0"/>
              <a:t>Auot</a:t>
            </a:r>
            <a:r>
              <a:rPr lang="en-US" altLang="zh-CN" baseline="0" dirty="0" smtClean="0"/>
              <a:t> crawl system. We firstly crawl the meta information from iTunes store, then feed these meta info into crawler server. At last, we got the </a:t>
            </a:r>
            <a:r>
              <a:rPr lang="en-US" altLang="zh-CN" baseline="0" dirty="0" err="1" smtClean="0"/>
              <a:t>ipa</a:t>
            </a:r>
            <a:r>
              <a:rPr lang="en-US" altLang="zh-CN" baseline="0" dirty="0" smtClean="0"/>
              <a:t> file which contain the DRM information and send it to crack server for decryption.  </a:t>
            </a:r>
          </a:p>
          <a:p>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10</a:t>
            </a:fld>
            <a:endParaRPr lang="zh-CN" altLang="en-US"/>
          </a:p>
        </p:txBody>
      </p:sp>
    </p:spTree>
    <p:extLst>
      <p:ext uri="{BB962C8B-B14F-4D97-AF65-F5344CB8AC3E}">
        <p14:creationId xmlns:p14="http://schemas.microsoft.com/office/powerpoint/2010/main" val="2831717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figure introduce</a:t>
            </a:r>
            <a:r>
              <a:rPr lang="en-US" altLang="zh-CN" baseline="0" dirty="0" smtClean="0"/>
              <a:t> the requirements for each simulation steps. For example, if we want to simulate a purchase action, accounts info is must. Besides that, </a:t>
            </a:r>
            <a:r>
              <a:rPr lang="en-US" altLang="zh-CN" baseline="0" dirty="0" err="1" smtClean="0"/>
              <a:t>guid</a:t>
            </a:r>
            <a:r>
              <a:rPr lang="en-US" altLang="zh-CN" baseline="0" dirty="0" smtClean="0"/>
              <a:t> and </a:t>
            </a:r>
            <a:r>
              <a:rPr lang="en-US" altLang="zh-CN" baseline="0" dirty="0" err="1" smtClean="0"/>
              <a:t>sinf</a:t>
            </a:r>
            <a:r>
              <a:rPr lang="en-US" altLang="zh-CN" baseline="0" dirty="0" smtClean="0"/>
              <a:t> info are also needed.  Without </a:t>
            </a:r>
            <a:r>
              <a:rPr lang="en-US" altLang="zh-CN" baseline="0" dirty="0" err="1" smtClean="0"/>
              <a:t>sinf</a:t>
            </a:r>
            <a:r>
              <a:rPr lang="en-US" altLang="zh-CN" baseline="0" dirty="0" smtClean="0"/>
              <a:t> info, the app we downloaded can’t not install and run.</a:t>
            </a:r>
          </a:p>
          <a:p>
            <a:endParaRPr lang="en-US" altLang="zh-CN" baseline="0" dirty="0" smtClean="0"/>
          </a:p>
          <a:p>
            <a:r>
              <a:rPr lang="en-US" altLang="zh-CN" baseline="0" dirty="0" smtClean="0"/>
              <a:t>The </a:t>
            </a:r>
            <a:r>
              <a:rPr lang="en-US" altLang="zh-CN" baseline="0" dirty="0" err="1" smtClean="0"/>
              <a:t>guid</a:t>
            </a:r>
            <a:r>
              <a:rPr lang="en-US" altLang="zh-CN" baseline="0" dirty="0" smtClean="0"/>
              <a:t> is represented as a PC client. </a:t>
            </a:r>
            <a:r>
              <a:rPr lang="en-US" altLang="zh-CN" baseline="0" dirty="0" err="1" smtClean="0"/>
              <a:t>Sinf</a:t>
            </a:r>
            <a:r>
              <a:rPr lang="en-US" altLang="zh-CN" baseline="0" dirty="0" smtClean="0"/>
              <a:t> file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11</a:t>
            </a:fld>
            <a:endParaRPr lang="zh-CN" altLang="en-US"/>
          </a:p>
        </p:txBody>
      </p:sp>
    </p:spTree>
    <p:extLst>
      <p:ext uri="{BB962C8B-B14F-4D97-AF65-F5344CB8AC3E}">
        <p14:creationId xmlns:p14="http://schemas.microsoft.com/office/powerpoint/2010/main" val="10382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a:t>
            </a:r>
            <a:r>
              <a:rPr lang="en-US" altLang="zh-CN" baseline="0" dirty="0" smtClean="0"/>
              <a:t> will introduce the whole auto crawler system from the following sections. The first section is app meta info crawler. The second section is app download crawler and this section includes all the steps which can simulate the apple id sign in, app purchase and app signing. The third step is app crack server, this step contains iOS device authorization and pc authorization. The last section is the problems we encountered and introduce our solutions for it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12</a:t>
            </a:fld>
            <a:endParaRPr lang="zh-CN" altLang="en-US"/>
          </a:p>
        </p:txBody>
      </p:sp>
    </p:spTree>
    <p:extLst>
      <p:ext uri="{BB962C8B-B14F-4D97-AF65-F5344CB8AC3E}">
        <p14:creationId xmlns:p14="http://schemas.microsoft.com/office/powerpoint/2010/main" val="355560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app meta info</a:t>
            </a:r>
            <a:r>
              <a:rPr lang="en-US" altLang="zh-CN" baseline="0" dirty="0" smtClean="0"/>
              <a:t> crawler is designed based on </a:t>
            </a:r>
            <a:r>
              <a:rPr lang="en-US" altLang="zh-CN" baseline="0" dirty="0" err="1" smtClean="0"/>
              <a:t>Scrapy</a:t>
            </a:r>
            <a:r>
              <a:rPr lang="en-US" altLang="zh-CN" baseline="0" dirty="0" smtClean="0"/>
              <a:t> Crawling Framework, we design different spiders for different region. The meta info we crawled contains </a:t>
            </a:r>
            <a:r>
              <a:rPr lang="en-US" altLang="zh-CN" baseline="0" dirty="0" err="1" smtClean="0"/>
              <a:t>appid</a:t>
            </a:r>
            <a:r>
              <a:rPr lang="en-US" altLang="zh-CN" baseline="0" dirty="0" smtClean="0"/>
              <a:t>, download </a:t>
            </a:r>
            <a:r>
              <a:rPr lang="en-US" altLang="zh-CN" baseline="0" dirty="0" err="1" smtClean="0"/>
              <a:t>url</a:t>
            </a:r>
            <a:r>
              <a:rPr lang="en-US" altLang="zh-CN" baseline="0" dirty="0" smtClean="0"/>
              <a:t>, icon and other basic info.</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14</a:t>
            </a:fld>
            <a:endParaRPr lang="zh-CN" altLang="en-US"/>
          </a:p>
        </p:txBody>
      </p:sp>
    </p:spTree>
    <p:extLst>
      <p:ext uri="{BB962C8B-B14F-4D97-AF65-F5344CB8AC3E}">
        <p14:creationId xmlns:p14="http://schemas.microsoft.com/office/powerpoint/2010/main" val="394599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Base on these meta information</a:t>
            </a:r>
            <a:r>
              <a:rPr lang="en-US" altLang="zh-CN" baseline="0" dirty="0" smtClean="0"/>
              <a:t> ,we will introduce App download crawler.</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15</a:t>
            </a:fld>
            <a:endParaRPr lang="zh-CN" altLang="en-US"/>
          </a:p>
        </p:txBody>
      </p:sp>
    </p:spTree>
    <p:extLst>
      <p:ext uri="{BB962C8B-B14F-4D97-AF65-F5344CB8AC3E}">
        <p14:creationId xmlns:p14="http://schemas.microsoft.com/office/powerpoint/2010/main" val="232413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Four</a:t>
            </a:r>
            <a:r>
              <a:rPr lang="en-US" altLang="zh-CN" baseline="0" dirty="0" smtClean="0"/>
              <a:t> steps is needed in order to get a </a:t>
            </a:r>
            <a:r>
              <a:rPr lang="en-US" altLang="zh-CN" baseline="0" dirty="0" err="1" smtClean="0"/>
              <a:t>ipa</a:t>
            </a:r>
            <a:r>
              <a:rPr lang="en-US" altLang="zh-CN" baseline="0" dirty="0" smtClean="0"/>
              <a:t> file which is the same as we get from iTunes Client. We firstly </a:t>
            </a:r>
            <a:r>
              <a:rPr lang="en-US" altLang="zh-CN" baseline="0" dirty="0" err="1" smtClean="0"/>
              <a:t>initilize</a:t>
            </a:r>
            <a:r>
              <a:rPr lang="en-US" altLang="zh-CN" baseline="0" dirty="0" smtClean="0"/>
              <a:t> the session and </a:t>
            </a:r>
            <a:r>
              <a:rPr lang="en-US" altLang="zh-CN" baseline="0" dirty="0" err="1" smtClean="0"/>
              <a:t>keybag</a:t>
            </a:r>
            <a:r>
              <a:rPr lang="en-US" altLang="zh-CN" baseline="0" dirty="0" smtClean="0"/>
              <a:t> used for communication with iTunes server. Then simulate the apple id sign in process. After get the login data, we simulate the app purchase process. At last, we sign the app with DRM info.</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16</a:t>
            </a:fld>
            <a:endParaRPr lang="zh-CN" altLang="en-US"/>
          </a:p>
        </p:txBody>
      </p:sp>
    </p:spTree>
    <p:extLst>
      <p:ext uri="{BB962C8B-B14F-4D97-AF65-F5344CB8AC3E}">
        <p14:creationId xmlns:p14="http://schemas.microsoft.com/office/powerpoint/2010/main" val="2840502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SessionID</a:t>
            </a:r>
            <a:r>
              <a:rPr lang="en-US" altLang="zh-CN" baseline="0" dirty="0" smtClean="0"/>
              <a:t> is calculated from cert key, from the code snippet we can see that the cert key is generated by some system properties.  By reversing iTunes libraries, we get the related APIs to generate it. For </a:t>
            </a:r>
            <a:r>
              <a:rPr lang="en-US" altLang="zh-CN" baseline="0" dirty="0" err="1" smtClean="0"/>
              <a:t>keybag</a:t>
            </a:r>
            <a:r>
              <a:rPr lang="en-US" altLang="zh-CN" baseline="0" dirty="0" smtClean="0"/>
              <a:t>, besides the cert key, the </a:t>
            </a:r>
            <a:r>
              <a:rPr lang="en-US" altLang="zh-CN" baseline="0" dirty="0" err="1" smtClean="0"/>
              <a:t>sc</a:t>
            </a:r>
            <a:r>
              <a:rPr lang="en-US" altLang="zh-CN" baseline="0" dirty="0" smtClean="0"/>
              <a:t> info is also needed. SC info stores the iTunes authorization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18</a:t>
            </a:fld>
            <a:endParaRPr lang="zh-CN" altLang="en-US"/>
          </a:p>
        </p:txBody>
      </p:sp>
    </p:spTree>
    <p:extLst>
      <p:ext uri="{BB962C8B-B14F-4D97-AF65-F5344CB8AC3E}">
        <p14:creationId xmlns:p14="http://schemas.microsoft.com/office/powerpoint/2010/main" val="2764273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 initialize,</a:t>
            </a:r>
            <a:r>
              <a:rPr lang="en-US" altLang="zh-CN" baseline="0" dirty="0" smtClean="0"/>
              <a:t> we can communicate with iTunes server for simulating login process..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19</a:t>
            </a:fld>
            <a:endParaRPr lang="zh-CN" altLang="en-US"/>
          </a:p>
        </p:txBody>
      </p:sp>
    </p:spTree>
    <p:extLst>
      <p:ext uri="{BB962C8B-B14F-4D97-AF65-F5344CB8AC3E}">
        <p14:creationId xmlns:p14="http://schemas.microsoft.com/office/powerpoint/2010/main" val="117002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en-US" altLang="zh-CN" baseline="0" dirty="0" smtClean="0"/>
              <a:t> Apple ID sign in process like the </a:t>
            </a:r>
            <a:r>
              <a:rPr lang="en-US" altLang="zh-CN" sz="1200" b="0" i="0" kern="1200" dirty="0" smtClean="0">
                <a:solidFill>
                  <a:schemeClr val="tx1"/>
                </a:solidFill>
                <a:effectLst/>
                <a:latin typeface="+mn-lt"/>
                <a:ea typeface="+mn-ea"/>
                <a:cs typeface="+mn-cs"/>
              </a:rPr>
              <a:t> 3-way handshake in TCP/IP connections.  We firstly</a:t>
            </a:r>
            <a:r>
              <a:rPr lang="en-US" altLang="zh-CN" sz="1200" b="0" i="0" kern="1200" baseline="0" dirty="0" smtClean="0">
                <a:solidFill>
                  <a:schemeClr val="tx1"/>
                </a:solidFill>
                <a:effectLst/>
                <a:latin typeface="+mn-lt"/>
                <a:ea typeface="+mn-ea"/>
                <a:cs typeface="+mn-cs"/>
              </a:rPr>
              <a:t> request the iTunes server for the cert in order to setup the communications.  We all knows that iTunes store have region restriction, so we should setup the correct region ID in the get headers.</a:t>
            </a:r>
            <a:r>
              <a:rPr lang="en-US" altLang="zh-CN" sz="1200" b="0" i="0" kern="1200" dirty="0" smtClean="0">
                <a:solidFill>
                  <a:schemeClr val="tx1"/>
                </a:solidFill>
                <a:effectLst/>
                <a:latin typeface="+mn-lt"/>
                <a:ea typeface="+mn-ea"/>
                <a:cs typeface="+mn-cs"/>
              </a:rPr>
              <a:t>  such as 143441 represented for the US</a:t>
            </a:r>
            <a:r>
              <a:rPr lang="en-US" altLang="zh-CN" sz="1200" b="0" i="0" kern="1200" baseline="0" dirty="0" smtClean="0">
                <a:solidFill>
                  <a:schemeClr val="tx1"/>
                </a:solidFill>
                <a:effectLst/>
                <a:latin typeface="+mn-lt"/>
                <a:ea typeface="+mn-ea"/>
                <a:cs typeface="+mn-cs"/>
              </a:rPr>
              <a:t> stores.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20</a:t>
            </a:fld>
            <a:endParaRPr lang="zh-CN" altLang="en-US"/>
          </a:p>
        </p:txBody>
      </p:sp>
    </p:spTree>
    <p:extLst>
      <p:ext uri="{BB962C8B-B14F-4D97-AF65-F5344CB8AC3E}">
        <p14:creationId xmlns:p14="http://schemas.microsoft.com/office/powerpoint/2010/main" val="1725276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 get the</a:t>
            </a:r>
            <a:r>
              <a:rPr lang="en-US" altLang="zh-CN" baseline="0" dirty="0" smtClean="0"/>
              <a:t> setup cert, we use it and combine </a:t>
            </a:r>
            <a:r>
              <a:rPr lang="en-US" altLang="zh-CN" baseline="0" dirty="0" err="1" smtClean="0"/>
              <a:t>sessionid</a:t>
            </a:r>
            <a:r>
              <a:rPr lang="en-US" altLang="zh-CN" baseline="0" dirty="0" smtClean="0"/>
              <a:t>, cert key to calculate a confirm cert. then post this confirm cert back.</a:t>
            </a:r>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21</a:t>
            </a:fld>
            <a:endParaRPr lang="zh-CN" altLang="en-US"/>
          </a:p>
        </p:txBody>
      </p:sp>
    </p:spTree>
    <p:extLst>
      <p:ext uri="{BB962C8B-B14F-4D97-AF65-F5344CB8AC3E}">
        <p14:creationId xmlns:p14="http://schemas.microsoft.com/office/powerpoint/2010/main" val="5550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will introduce</a:t>
            </a:r>
            <a:r>
              <a:rPr lang="en-US" altLang="zh-CN" baseline="0" dirty="0" smtClean="0"/>
              <a:t> our tool through two parts, including automatic application crawler from App Store and sandbox analysis system.</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a:t>
            </a:fld>
            <a:endParaRPr lang="zh-CN" altLang="en-US"/>
          </a:p>
        </p:txBody>
      </p:sp>
    </p:spTree>
    <p:extLst>
      <p:ext uri="{BB962C8B-B14F-4D97-AF65-F5344CB8AC3E}">
        <p14:creationId xmlns:p14="http://schemas.microsoft.com/office/powerpoint/2010/main" val="3456197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a:t>
            </a:r>
            <a:r>
              <a:rPr lang="en-US" altLang="zh-CN" baseline="0" dirty="0" smtClean="0"/>
              <a:t> we can request for </a:t>
            </a:r>
            <a:r>
              <a:rPr lang="en-US" altLang="zh-CN" baseline="0" dirty="0" err="1" smtClean="0"/>
              <a:t>signin</a:t>
            </a:r>
            <a:r>
              <a:rPr lang="en-US" altLang="zh-CN" baseline="0" dirty="0" smtClean="0"/>
              <a:t> authentication. The data used to post contains apple id, password, </a:t>
            </a:r>
            <a:r>
              <a:rPr lang="en-US" altLang="zh-CN" baseline="0" dirty="0" err="1" smtClean="0"/>
              <a:t>guid</a:t>
            </a:r>
            <a:r>
              <a:rPr lang="en-US" altLang="zh-CN" baseline="0" dirty="0" smtClean="0"/>
              <a:t>, machine name and so on... Among these data, applied and password is the real account info you apply from Apple. </a:t>
            </a:r>
            <a:r>
              <a:rPr lang="en-US" altLang="zh-CN" baseline="0" dirty="0" err="1" smtClean="0"/>
              <a:t>Guid</a:t>
            </a:r>
            <a:r>
              <a:rPr lang="en-US" altLang="zh-CN" baseline="0" dirty="0" smtClean="0"/>
              <a:t> and </a:t>
            </a:r>
            <a:r>
              <a:rPr lang="en-US" altLang="zh-CN" baseline="0" dirty="0" err="1" smtClean="0"/>
              <a:t>machinename</a:t>
            </a:r>
            <a:r>
              <a:rPr lang="en-US" altLang="zh-CN" baseline="0" dirty="0" smtClean="0"/>
              <a:t> can simulated by randomization. The value of the key ‘why’ is the action we request for, here is </a:t>
            </a:r>
            <a:r>
              <a:rPr lang="en-US" altLang="zh-CN" baseline="0" dirty="0" err="1" smtClean="0"/>
              <a:t>signin</a:t>
            </a:r>
            <a:r>
              <a:rPr lang="en-US" altLang="zh-CN" baseline="0" dirty="0" smtClean="0"/>
              <a:t> which means this request is for login. There are also many other actions like </a:t>
            </a:r>
            <a:r>
              <a:rPr lang="en-US" altLang="zh-CN" baseline="0" dirty="0" err="1" smtClean="0"/>
              <a:t>purchace</a:t>
            </a:r>
            <a:r>
              <a:rPr lang="en-US" altLang="zh-CN" baseline="0" dirty="0" smtClean="0"/>
              <a:t> and </a:t>
            </a:r>
            <a:r>
              <a:rPr lang="en-US" altLang="zh-CN" dirty="0" err="1" smtClean="0"/>
              <a:t>machineAuthorize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22</a:t>
            </a:fld>
            <a:endParaRPr lang="zh-CN" altLang="en-US"/>
          </a:p>
        </p:txBody>
      </p:sp>
    </p:spTree>
    <p:extLst>
      <p:ext uri="{BB962C8B-B14F-4D97-AF65-F5344CB8AC3E}">
        <p14:creationId xmlns:p14="http://schemas.microsoft.com/office/powerpoint/2010/main" val="16463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Actually,</a:t>
            </a:r>
            <a:r>
              <a:rPr lang="en-US" altLang="zh-CN" baseline="0" dirty="0" smtClean="0"/>
              <a:t> the GUID is composite by seven segments. Each segment contains four bytes data which is calculated by one of following system properties.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23</a:t>
            </a:fld>
            <a:endParaRPr lang="zh-CN" altLang="en-US"/>
          </a:p>
        </p:txBody>
      </p:sp>
    </p:spTree>
    <p:extLst>
      <p:ext uri="{BB962C8B-B14F-4D97-AF65-F5344CB8AC3E}">
        <p14:creationId xmlns:p14="http://schemas.microsoft.com/office/powerpoint/2010/main" val="3165308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header</a:t>
            </a:r>
            <a:r>
              <a:rPr lang="en-US" altLang="zh-CN" baseline="0" dirty="0" smtClean="0"/>
              <a:t> used to post for </a:t>
            </a:r>
            <a:r>
              <a:rPr lang="en-US" altLang="zh-CN" baseline="0" dirty="0" err="1" smtClean="0"/>
              <a:t>signin</a:t>
            </a:r>
            <a:r>
              <a:rPr lang="en-US" altLang="zh-CN" baseline="0" dirty="0" smtClean="0"/>
              <a:t> authentication contains a important value which is called action signature, just like its name, this signature is different for every action. it’s calculated by </a:t>
            </a:r>
            <a:r>
              <a:rPr lang="en-US" altLang="zh-CN" baseline="0" dirty="0" err="1" smtClean="0"/>
              <a:t>sessionid</a:t>
            </a:r>
            <a:r>
              <a:rPr lang="en-US" altLang="zh-CN" baseline="0" dirty="0" smtClean="0"/>
              <a:t> and post data.</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24</a:t>
            </a:fld>
            <a:endParaRPr lang="zh-CN" altLang="en-US"/>
          </a:p>
        </p:txBody>
      </p:sp>
    </p:spTree>
    <p:extLst>
      <p:ext uri="{BB962C8B-B14F-4D97-AF65-F5344CB8AC3E}">
        <p14:creationId xmlns:p14="http://schemas.microsoft.com/office/powerpoint/2010/main" val="507597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a:t>
            </a:r>
            <a:r>
              <a:rPr lang="en-US" altLang="zh-CN" baseline="0" dirty="0" smtClean="0"/>
              <a:t> </a:t>
            </a:r>
            <a:r>
              <a:rPr lang="en-US" altLang="zh-CN" baseline="0" dirty="0" err="1" smtClean="0"/>
              <a:t>signin</a:t>
            </a:r>
            <a:r>
              <a:rPr lang="en-US" altLang="zh-CN" baseline="0" dirty="0" smtClean="0"/>
              <a:t> authentication success, iTunes server will response us the </a:t>
            </a:r>
            <a:r>
              <a:rPr lang="en-US" altLang="zh-CN" baseline="0" dirty="0" err="1" smtClean="0"/>
              <a:t>passwork</a:t>
            </a:r>
            <a:r>
              <a:rPr lang="en-US" altLang="zh-CN" baseline="0" dirty="0" smtClean="0"/>
              <a:t> token and </a:t>
            </a:r>
            <a:r>
              <a:rPr lang="en-US" altLang="zh-CN" baseline="0" dirty="0" err="1" smtClean="0"/>
              <a:t>dsid</a:t>
            </a:r>
            <a:r>
              <a:rPr lang="en-US" altLang="zh-CN" baseline="0" dirty="0" smtClean="0"/>
              <a:t> info. These info will help us to complete the app purchase process.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25</a:t>
            </a:fld>
            <a:endParaRPr lang="zh-CN" altLang="en-US"/>
          </a:p>
        </p:txBody>
      </p:sp>
    </p:spTree>
    <p:extLst>
      <p:ext uri="{BB962C8B-B14F-4D97-AF65-F5344CB8AC3E}">
        <p14:creationId xmlns:p14="http://schemas.microsoft.com/office/powerpoint/2010/main" val="367954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Though Apple ID </a:t>
            </a:r>
            <a:r>
              <a:rPr lang="en-US" altLang="zh-CN" dirty="0" err="1" smtClean="0"/>
              <a:t>signin</a:t>
            </a:r>
            <a:r>
              <a:rPr lang="en-US" altLang="zh-CN" baseline="0" dirty="0" smtClean="0"/>
              <a:t> bundle our PCs’ system properties, however, we can fake these </a:t>
            </a:r>
            <a:r>
              <a:rPr lang="en-US" altLang="zh-CN" baseline="0" dirty="0" err="1" smtClean="0"/>
              <a:t>infomation</a:t>
            </a:r>
            <a:r>
              <a:rPr lang="en-US" altLang="zh-CN" baseline="0" dirty="0" smtClean="0"/>
              <a:t> through randomization</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26</a:t>
            </a:fld>
            <a:endParaRPr lang="zh-CN" altLang="en-US"/>
          </a:p>
        </p:txBody>
      </p:sp>
    </p:spTree>
    <p:extLst>
      <p:ext uri="{BB962C8B-B14F-4D97-AF65-F5344CB8AC3E}">
        <p14:creationId xmlns:p14="http://schemas.microsoft.com/office/powerpoint/2010/main" val="101820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Next,</a:t>
            </a:r>
            <a:r>
              <a:rPr lang="en-US" altLang="zh-CN" baseline="0" dirty="0" smtClean="0"/>
              <a:t> we will introduce the App purchase process.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27</a:t>
            </a:fld>
            <a:endParaRPr lang="zh-CN" altLang="en-US"/>
          </a:p>
        </p:txBody>
      </p:sp>
    </p:spTree>
    <p:extLst>
      <p:ext uri="{BB962C8B-B14F-4D97-AF65-F5344CB8AC3E}">
        <p14:creationId xmlns:p14="http://schemas.microsoft.com/office/powerpoint/2010/main" val="2801625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For simulating</a:t>
            </a:r>
            <a:r>
              <a:rPr lang="en-US" altLang="zh-CN" baseline="0" dirty="0" smtClean="0"/>
              <a:t> the purchase process, we should follow these steps.  First, we should get the purchase </a:t>
            </a:r>
            <a:r>
              <a:rPr lang="en-US" altLang="zh-CN" baseline="0" dirty="0" err="1" smtClean="0"/>
              <a:t>url</a:t>
            </a:r>
            <a:r>
              <a:rPr lang="en-US" altLang="zh-CN" baseline="0" dirty="0" smtClean="0"/>
              <a:t> and essential properties of download apps. Then, we should request for purchase authentication. At last, we purchase the app and download it to our storage.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28</a:t>
            </a:fld>
            <a:endParaRPr lang="zh-CN" altLang="en-US"/>
          </a:p>
        </p:txBody>
      </p:sp>
    </p:spTree>
    <p:extLst>
      <p:ext uri="{BB962C8B-B14F-4D97-AF65-F5344CB8AC3E}">
        <p14:creationId xmlns:p14="http://schemas.microsoft.com/office/powerpoint/2010/main" val="3479481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a:t>
            </a:r>
            <a:r>
              <a:rPr lang="en-US" altLang="zh-CN" baseline="0" dirty="0" smtClean="0"/>
              <a:t> are so many actions URLs used for achieving different purpose. In order to get these actions URLs, we can simply request this server with the </a:t>
            </a:r>
            <a:r>
              <a:rPr lang="en-US" altLang="zh-CN" baseline="0" dirty="0" err="1" smtClean="0"/>
              <a:t>dsid</a:t>
            </a:r>
            <a:r>
              <a:rPr lang="en-US" altLang="zh-CN" baseline="0" dirty="0" smtClean="0"/>
              <a:t> value which have already gotten from apple id sign in process.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29</a:t>
            </a:fld>
            <a:endParaRPr lang="zh-CN" altLang="en-US"/>
          </a:p>
        </p:txBody>
      </p:sp>
    </p:spTree>
    <p:extLst>
      <p:ext uri="{BB962C8B-B14F-4D97-AF65-F5344CB8AC3E}">
        <p14:creationId xmlns:p14="http://schemas.microsoft.com/office/powerpoint/2010/main" val="1791269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To</a:t>
            </a:r>
            <a:r>
              <a:rPr lang="en-US" altLang="zh-CN" baseline="0" dirty="0" smtClean="0"/>
              <a:t> get the essential properties of download application, we should composted the request </a:t>
            </a:r>
            <a:r>
              <a:rPr lang="en-US" altLang="zh-CN" baseline="0" dirty="0" err="1" smtClean="0"/>
              <a:t>urls</a:t>
            </a:r>
            <a:r>
              <a:rPr lang="en-US" altLang="zh-CN" baseline="0" dirty="0" smtClean="0"/>
              <a:t> first. This </a:t>
            </a:r>
            <a:r>
              <a:rPr lang="en-US" altLang="zh-CN" baseline="0" dirty="0" err="1" smtClean="0"/>
              <a:t>url</a:t>
            </a:r>
            <a:r>
              <a:rPr lang="en-US" altLang="zh-CN" baseline="0" dirty="0" smtClean="0"/>
              <a:t> contains two percent specifiers</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spesifaiə</a:t>
            </a:r>
            <a:r>
              <a:rPr lang="en-US" altLang="zh-CN" sz="1200" b="0" i="0" kern="1200" dirty="0" smtClean="0">
                <a:solidFill>
                  <a:schemeClr val="tx1"/>
                </a:solidFill>
                <a:effectLst/>
                <a:latin typeface="+mn-lt"/>
                <a:ea typeface="+mn-ea"/>
                <a:cs typeface="+mn-cs"/>
              </a:rPr>
              <a:t>]</a:t>
            </a:r>
            <a:r>
              <a:rPr lang="en-US" altLang="zh-CN" baseline="0" dirty="0" smtClean="0"/>
              <a:t>, the first one is the region of app store, the second one is the application id. The response contains the external ID info which is needed in purchase process. This ID </a:t>
            </a:r>
            <a:r>
              <a:rPr lang="en-US" altLang="zh-CN" sz="1200" b="0" i="0" kern="1200" dirty="0" smtClean="0">
                <a:solidFill>
                  <a:schemeClr val="tx1"/>
                </a:solidFill>
                <a:effectLst/>
                <a:latin typeface="+mn-lt"/>
                <a:ea typeface="+mn-ea"/>
                <a:cs typeface="+mn-cs"/>
              </a:rPr>
              <a:t>is 9 digits identification number and can be used to store an id from an external system on the application</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30</a:t>
            </a:fld>
            <a:endParaRPr lang="zh-CN" altLang="en-US"/>
          </a:p>
        </p:txBody>
      </p:sp>
    </p:spTree>
    <p:extLst>
      <p:ext uri="{BB962C8B-B14F-4D97-AF65-F5344CB8AC3E}">
        <p14:creationId xmlns:p14="http://schemas.microsoft.com/office/powerpoint/2010/main" val="356944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a:t>
            </a:r>
            <a:r>
              <a:rPr lang="en-US" altLang="zh-CN" baseline="0" dirty="0" smtClean="0"/>
              <a:t> get the essential informations, we will request for purchase authentication. The data used to post is the similar with </a:t>
            </a:r>
            <a:r>
              <a:rPr lang="en-US" altLang="zh-CN" baseline="0" dirty="0" err="1" smtClean="0"/>
              <a:t>signin</a:t>
            </a:r>
            <a:r>
              <a:rPr lang="en-US" altLang="zh-CN" baseline="0" dirty="0" smtClean="0"/>
              <a:t> authentication.  The different is that the value of why is set to purchase. And the response data is also contains password token and </a:t>
            </a:r>
            <a:r>
              <a:rPr lang="en-US" altLang="zh-CN" baseline="0" dirty="0" err="1" smtClean="0"/>
              <a:t>dsid</a:t>
            </a:r>
            <a:r>
              <a:rPr lang="en-US" altLang="zh-CN" baseline="0" dirty="0" smtClean="0"/>
              <a:t> value, but it is the same with we got before.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31</a:t>
            </a:fld>
            <a:endParaRPr lang="zh-CN" altLang="en-US"/>
          </a:p>
        </p:txBody>
      </p:sp>
    </p:spTree>
    <p:extLst>
      <p:ext uri="{BB962C8B-B14F-4D97-AF65-F5344CB8AC3E}">
        <p14:creationId xmlns:p14="http://schemas.microsoft.com/office/powerpoint/2010/main" val="351441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Next</a:t>
            </a:r>
            <a:r>
              <a:rPr lang="en-US" altLang="zh-CN" baseline="0" dirty="0" smtClean="0"/>
              <a:t> is the author list of this tools.</a:t>
            </a:r>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3</a:t>
            </a:fld>
            <a:endParaRPr lang="en-US"/>
          </a:p>
        </p:txBody>
      </p:sp>
    </p:spTree>
    <p:extLst>
      <p:ext uri="{BB962C8B-B14F-4D97-AF65-F5344CB8AC3E}">
        <p14:creationId xmlns:p14="http://schemas.microsoft.com/office/powerpoint/2010/main" val="1088539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en-US" altLang="zh-CN" baseline="0" dirty="0" smtClean="0"/>
              <a:t> figure on the right is the data we post for application purchase. Most of values can be fake or set to fixed value. Only two need us to change. One is the app external id  which has been gotten in the step 2. the other is </a:t>
            </a:r>
            <a:r>
              <a:rPr lang="en-US" altLang="zh-CN" baseline="0" dirty="0" err="1" smtClean="0"/>
              <a:t>keybag</a:t>
            </a:r>
            <a:r>
              <a:rPr lang="en-US" altLang="zh-CN" baseline="0" dirty="0" smtClean="0"/>
              <a:t> sync value. This value is signed by </a:t>
            </a:r>
            <a:r>
              <a:rPr lang="en-US" altLang="zh-CN" baseline="0" dirty="0" err="1" smtClean="0"/>
              <a:t>keybag</a:t>
            </a:r>
            <a:r>
              <a:rPr lang="en-US" altLang="zh-CN" baseline="0" dirty="0" smtClean="0"/>
              <a:t> and </a:t>
            </a:r>
            <a:r>
              <a:rPr lang="en-US" altLang="zh-CN" baseline="0" dirty="0" err="1" smtClean="0"/>
              <a:t>dsid</a:t>
            </a:r>
            <a:r>
              <a:rPr lang="en-US" altLang="zh-CN" baseline="0" dirty="0" smtClean="0"/>
              <a:t> value, and is used to improve users’ experience which means users can purchase apps </a:t>
            </a:r>
            <a:r>
              <a:rPr lang="en-US" altLang="zh-CN" dirty="0" smtClean="0"/>
              <a:t>without entering the passcode again.</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32</a:t>
            </a:fld>
            <a:endParaRPr lang="zh-CN" altLang="en-US"/>
          </a:p>
        </p:txBody>
      </p:sp>
    </p:spTree>
    <p:extLst>
      <p:ext uri="{BB962C8B-B14F-4D97-AF65-F5344CB8AC3E}">
        <p14:creationId xmlns:p14="http://schemas.microsoft.com/office/powerpoint/2010/main" val="2276789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also</a:t>
            </a:r>
            <a:r>
              <a:rPr lang="en-US" altLang="zh-CN" baseline="0" dirty="0" smtClean="0"/>
              <a:t> need to put the </a:t>
            </a:r>
            <a:r>
              <a:rPr lang="en-US" altLang="zh-CN" baseline="0" dirty="0" err="1" smtClean="0"/>
              <a:t>dsid</a:t>
            </a:r>
            <a:r>
              <a:rPr lang="en-US" altLang="zh-CN" baseline="0" dirty="0" smtClean="0"/>
              <a:t> and password token into the post headers.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33</a:t>
            </a:fld>
            <a:endParaRPr lang="zh-CN" altLang="en-US"/>
          </a:p>
        </p:txBody>
      </p:sp>
    </p:spTree>
    <p:extLst>
      <p:ext uri="{BB962C8B-B14F-4D97-AF65-F5344CB8AC3E}">
        <p14:creationId xmlns:p14="http://schemas.microsoft.com/office/powerpoint/2010/main" val="322657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After</a:t>
            </a:r>
            <a:r>
              <a:rPr lang="en-US" altLang="zh-CN" baseline="0" dirty="0" smtClean="0"/>
              <a:t> request for the server, the whole application purchase process is completed. iTunes server will response us the download link and the download key.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34</a:t>
            </a:fld>
            <a:endParaRPr lang="zh-CN" altLang="en-US"/>
          </a:p>
        </p:txBody>
      </p:sp>
    </p:spTree>
    <p:extLst>
      <p:ext uri="{BB962C8B-B14F-4D97-AF65-F5344CB8AC3E}">
        <p14:creationId xmlns:p14="http://schemas.microsoft.com/office/powerpoint/2010/main" val="1235385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With the download key as the cookie, we can request the download</a:t>
            </a:r>
            <a:r>
              <a:rPr lang="en-US" altLang="zh-CN" baseline="0" dirty="0" smtClean="0"/>
              <a:t> link to download the file. this file is the </a:t>
            </a:r>
            <a:r>
              <a:rPr lang="en-US" altLang="zh-CN" baseline="0" dirty="0" err="1" smtClean="0"/>
              <a:t>ipa</a:t>
            </a:r>
            <a:r>
              <a:rPr lang="en-US" altLang="zh-CN" baseline="0" dirty="0" smtClean="0"/>
              <a:t> file without the DRM information.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35</a:t>
            </a:fld>
            <a:endParaRPr lang="zh-CN" altLang="en-US"/>
          </a:p>
        </p:txBody>
      </p:sp>
    </p:spTree>
    <p:extLst>
      <p:ext uri="{BB962C8B-B14F-4D97-AF65-F5344CB8AC3E}">
        <p14:creationId xmlns:p14="http://schemas.microsoft.com/office/powerpoint/2010/main" val="3249861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a:t>
            </a:r>
            <a:r>
              <a:rPr lang="en-US" altLang="zh-CN" baseline="0" dirty="0" smtClean="0"/>
              <a:t> order to check whether the </a:t>
            </a:r>
            <a:r>
              <a:rPr lang="en-US" altLang="zh-CN" baseline="0" dirty="0" err="1" smtClean="0"/>
              <a:t>ipa</a:t>
            </a:r>
            <a:r>
              <a:rPr lang="en-US" altLang="zh-CN" baseline="0" dirty="0" smtClean="0"/>
              <a:t> file is download success. We can request the song download done server. This server will response us the download status.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36</a:t>
            </a:fld>
            <a:endParaRPr lang="zh-CN" altLang="en-US"/>
          </a:p>
        </p:txBody>
      </p:sp>
    </p:spTree>
    <p:extLst>
      <p:ext uri="{BB962C8B-B14F-4D97-AF65-F5344CB8AC3E}">
        <p14:creationId xmlns:p14="http://schemas.microsoft.com/office/powerpoint/2010/main" val="3601999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37</a:t>
            </a:fld>
            <a:endParaRPr lang="zh-CN" altLang="en-US"/>
          </a:p>
        </p:txBody>
      </p:sp>
    </p:spTree>
    <p:extLst>
      <p:ext uri="{BB962C8B-B14F-4D97-AF65-F5344CB8AC3E}">
        <p14:creationId xmlns:p14="http://schemas.microsoft.com/office/powerpoint/2010/main" val="809293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However, as</a:t>
            </a:r>
            <a:r>
              <a:rPr lang="en-US" altLang="zh-CN" baseline="0" dirty="0" smtClean="0"/>
              <a:t> mentioned before, the file we downloaded is without the DRM info, so it can not install and run on our devices. Next we will introduce how to sign this </a:t>
            </a:r>
            <a:r>
              <a:rPr lang="en-US" altLang="zh-CN" baseline="0" dirty="0" err="1" smtClean="0"/>
              <a:t>applicaiton</a:t>
            </a:r>
            <a:r>
              <a:rPr lang="en-US" altLang="zh-CN" baseline="0" dirty="0" smtClean="0"/>
              <a:t>.</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38</a:t>
            </a:fld>
            <a:endParaRPr lang="zh-CN" altLang="en-US"/>
          </a:p>
        </p:txBody>
      </p:sp>
    </p:spTree>
    <p:extLst>
      <p:ext uri="{BB962C8B-B14F-4D97-AF65-F5344CB8AC3E}">
        <p14:creationId xmlns:p14="http://schemas.microsoft.com/office/powerpoint/2010/main" val="118155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en-US" altLang="zh-CN" baseline="0" dirty="0" smtClean="0"/>
              <a:t> difference between sign and unsigned applications is that app which is signed contains the </a:t>
            </a:r>
            <a:r>
              <a:rPr lang="en-US" altLang="zh-CN" baseline="0" dirty="0" err="1" smtClean="0"/>
              <a:t>sinf</a:t>
            </a:r>
            <a:r>
              <a:rPr lang="en-US" altLang="zh-CN" baseline="0" dirty="0" smtClean="0"/>
              <a:t> file. this file contains the DRM information. Without this file, it can not install successfully. For Apple, they only reserve one copy for each applications. And when users install the app, the server will generate the </a:t>
            </a:r>
            <a:r>
              <a:rPr lang="en-US" altLang="zh-CN" baseline="0" dirty="0" err="1" smtClean="0"/>
              <a:t>drm</a:t>
            </a:r>
            <a:r>
              <a:rPr lang="en-US" altLang="zh-CN" baseline="0" dirty="0" smtClean="0"/>
              <a:t> info </a:t>
            </a:r>
            <a:r>
              <a:rPr lang="en-US" altLang="zh-CN" baseline="0" dirty="0" err="1" smtClean="0"/>
              <a:t>dynamicly</a:t>
            </a:r>
            <a:r>
              <a:rPr lang="en-US" altLang="zh-CN" baseline="0" dirty="0" smtClean="0"/>
              <a:t>, and send it in the </a:t>
            </a:r>
            <a:r>
              <a:rPr lang="en-US" altLang="zh-CN" baseline="0" dirty="0" err="1" smtClean="0"/>
              <a:t>applicaiton</a:t>
            </a:r>
            <a:r>
              <a:rPr lang="en-US" altLang="zh-CN" baseline="0" dirty="0" smtClean="0"/>
              <a:t> purchase response data. After that, </a:t>
            </a:r>
            <a:r>
              <a:rPr lang="en-US" altLang="zh-CN" baseline="0" dirty="0" err="1" smtClean="0"/>
              <a:t>itunes</a:t>
            </a:r>
            <a:r>
              <a:rPr lang="en-US" altLang="zh-CN" baseline="0" dirty="0" smtClean="0"/>
              <a:t> or </a:t>
            </a:r>
            <a:r>
              <a:rPr lang="en-US" altLang="zh-CN" baseline="0" dirty="0" err="1" smtClean="0"/>
              <a:t>appstore</a:t>
            </a:r>
            <a:r>
              <a:rPr lang="en-US" altLang="zh-CN" baseline="0" dirty="0" smtClean="0"/>
              <a:t> is responsible for repack the </a:t>
            </a:r>
            <a:r>
              <a:rPr lang="en-US" altLang="zh-CN" baseline="0" dirty="0" err="1" smtClean="0"/>
              <a:t>drm</a:t>
            </a:r>
            <a:r>
              <a:rPr lang="en-US" altLang="zh-CN" baseline="0" dirty="0" smtClean="0"/>
              <a:t> info with original </a:t>
            </a:r>
            <a:r>
              <a:rPr lang="en-US" altLang="zh-CN" baseline="0" dirty="0" err="1" smtClean="0"/>
              <a:t>ipa</a:t>
            </a:r>
            <a:r>
              <a:rPr lang="en-US" altLang="zh-CN" baseline="0" dirty="0" smtClean="0"/>
              <a:t> file.  So, we can simply save the </a:t>
            </a:r>
            <a:r>
              <a:rPr lang="en-US" altLang="zh-CN" baseline="0" dirty="0" err="1" smtClean="0"/>
              <a:t>sinf</a:t>
            </a:r>
            <a:r>
              <a:rPr lang="en-US" altLang="zh-CN" baseline="0" dirty="0" smtClean="0"/>
              <a:t> segment info into the downloaded </a:t>
            </a:r>
            <a:r>
              <a:rPr lang="en-US" altLang="zh-CN" baseline="0" dirty="0" err="1" smtClean="0"/>
              <a:t>ipa</a:t>
            </a:r>
            <a:r>
              <a:rPr lang="en-US" altLang="zh-CN" baseline="0" dirty="0" smtClean="0"/>
              <a:t> file. Now, this app can install successfully.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39</a:t>
            </a:fld>
            <a:endParaRPr lang="zh-CN" altLang="en-US"/>
          </a:p>
        </p:txBody>
      </p:sp>
    </p:spTree>
    <p:extLst>
      <p:ext uri="{BB962C8B-B14F-4D97-AF65-F5344CB8AC3E}">
        <p14:creationId xmlns:p14="http://schemas.microsoft.com/office/powerpoint/2010/main" val="2756590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However, only successful installation </a:t>
            </a:r>
            <a:r>
              <a:rPr lang="en-US" altLang="zh-CN" baseline="0" dirty="0" smtClean="0"/>
              <a:t>is not enough. If we want to decrypt the DRM information, the application we installed must be run successfully.  Now we will introduce how to crack an application successfully.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40</a:t>
            </a:fld>
            <a:endParaRPr lang="zh-CN" altLang="en-US"/>
          </a:p>
        </p:txBody>
      </p:sp>
    </p:spTree>
    <p:extLst>
      <p:ext uri="{BB962C8B-B14F-4D97-AF65-F5344CB8AC3E}">
        <p14:creationId xmlns:p14="http://schemas.microsoft.com/office/powerpoint/2010/main" val="21015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en-US" altLang="zh-CN" baseline="0" dirty="0" smtClean="0"/>
              <a:t> figure on the right is that we use the clutch to decrypt an applications. However, as we all know, if the applications are not download by our accounts, it can not be run on our devices, that is the DRM protection. </a:t>
            </a:r>
          </a:p>
          <a:p>
            <a:r>
              <a:rPr lang="en-US" altLang="zh-CN" baseline="0" dirty="0" smtClean="0"/>
              <a:t>However, a pre-condition for cracking one application is that this app should run first. So  iOS device authorization is must. By the way, we will introduce how to complete pc authorization automatically.</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41</a:t>
            </a:fld>
            <a:endParaRPr lang="zh-CN" altLang="en-US"/>
          </a:p>
        </p:txBody>
      </p:sp>
    </p:spTree>
    <p:extLst>
      <p:ext uri="{BB962C8B-B14F-4D97-AF65-F5344CB8AC3E}">
        <p14:creationId xmlns:p14="http://schemas.microsoft.com/office/powerpoint/2010/main" val="249665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altLang="zh-CN" sz="1200" dirty="0" smtClean="0"/>
              <a:t>His</a:t>
            </a:r>
            <a:r>
              <a:rPr lang="en-AU" altLang="zh-CN" sz="1200" baseline="0" dirty="0" smtClean="0"/>
              <a:t> name is </a:t>
            </a:r>
            <a:r>
              <a:rPr lang="en-AU" altLang="zh-CN" sz="1200" dirty="0" smtClean="0"/>
              <a:t>Moony, and he is absent due to the visa</a:t>
            </a:r>
            <a:r>
              <a:rPr lang="en-AU" altLang="zh-CN" sz="1200" baseline="0" dirty="0" smtClean="0"/>
              <a:t> problem. He has worked about ten years in security. And now focusing on mobile and Mac vulnerability and threats.</a:t>
            </a:r>
            <a:endParaRPr lang="en-AU" altLang="zh-CN" sz="1200" dirty="0" smtClean="0"/>
          </a:p>
        </p:txBody>
      </p:sp>
      <p:sp>
        <p:nvSpPr>
          <p:cNvPr id="4" name="Slide Number Placeholder 3"/>
          <p:cNvSpPr>
            <a:spLocks noGrp="1"/>
          </p:cNvSpPr>
          <p:nvPr>
            <p:ph type="sldNum" sz="quarter" idx="10"/>
          </p:nvPr>
        </p:nvSpPr>
        <p:spPr/>
        <p:txBody>
          <a:bodyPr/>
          <a:lstStyle/>
          <a:p>
            <a:fld id="{968D324A-6A6D-44B4-BC96-2ED27ACEA5FF}" type="slidenum">
              <a:rPr lang="en-US" smtClean="0"/>
              <a:t>4</a:t>
            </a:fld>
            <a:endParaRPr lang="en-US"/>
          </a:p>
        </p:txBody>
      </p:sp>
    </p:spTree>
    <p:extLst>
      <p:ext uri="{BB962C8B-B14F-4D97-AF65-F5344CB8AC3E}">
        <p14:creationId xmlns:p14="http://schemas.microsoft.com/office/powerpoint/2010/main" val="3636139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For </a:t>
            </a:r>
            <a:r>
              <a:rPr lang="en-US" altLang="zh-CN" dirty="0" err="1" smtClean="0"/>
              <a:t>idevice</a:t>
            </a:r>
            <a:r>
              <a:rPr lang="en-US" altLang="zh-CN" dirty="0" smtClean="0"/>
              <a:t> authorization,</a:t>
            </a:r>
            <a:r>
              <a:rPr lang="en-US" altLang="zh-CN" baseline="0" dirty="0" smtClean="0"/>
              <a:t> we simulated the apple id sign in process. If we sign in our account on one device, Apple will think we authorize this device to use this account to install and run applications. However, there are no document APIs for us to implement it directly. So we reverse the preference application, and found that </a:t>
            </a:r>
            <a:r>
              <a:rPr lang="en-US" altLang="zh-CN" baseline="0" dirty="0" err="1" smtClean="0"/>
              <a:t>storeservices</a:t>
            </a:r>
            <a:r>
              <a:rPr lang="en-US" altLang="zh-CN" baseline="0" dirty="0" smtClean="0"/>
              <a:t> framework is used to manage our accounts. </a:t>
            </a:r>
            <a:r>
              <a:rPr lang="en-US" altLang="zh-CN" baseline="0" dirty="0" err="1" smtClean="0"/>
              <a:t>Finaly</a:t>
            </a:r>
            <a:r>
              <a:rPr lang="en-US" altLang="zh-CN" baseline="0" dirty="0" smtClean="0"/>
              <a:t>, we make a tweak for it and use these </a:t>
            </a:r>
            <a:r>
              <a:rPr lang="en-US" altLang="zh-CN" baseline="0" dirty="0" err="1" smtClean="0"/>
              <a:t>undocument</a:t>
            </a:r>
            <a:r>
              <a:rPr lang="en-US" altLang="zh-CN" baseline="0" dirty="0" smtClean="0"/>
              <a:t> APIs</a:t>
            </a:r>
            <a:r>
              <a:rPr lang="zh-CN" altLang="en-US" baseline="0" dirty="0" smtClean="0"/>
              <a:t> </a:t>
            </a:r>
            <a:r>
              <a:rPr lang="en-US" altLang="zh-CN" baseline="0" dirty="0" smtClean="0"/>
              <a:t>to complete apple id login process. This is the video for apple id sign in automatically.</a:t>
            </a:r>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42</a:t>
            </a:fld>
            <a:endParaRPr lang="zh-CN" altLang="en-US"/>
          </a:p>
        </p:txBody>
      </p:sp>
    </p:spTree>
    <p:extLst>
      <p:ext uri="{BB962C8B-B14F-4D97-AF65-F5344CB8AC3E}">
        <p14:creationId xmlns:p14="http://schemas.microsoft.com/office/powerpoint/2010/main" val="2123433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pc authorization</a:t>
            </a:r>
            <a:r>
              <a:rPr lang="en-US" altLang="zh-CN" baseline="0" dirty="0" smtClean="0"/>
              <a:t> is not must for our work, we only introduce it simply. Pc authorization contains two steps, one is machine authorization authentication. The other is machine authorization. This process is similar with the </a:t>
            </a:r>
            <a:r>
              <a:rPr lang="en-US" altLang="zh-CN" baseline="0" dirty="0" err="1" smtClean="0"/>
              <a:t>applie</a:t>
            </a:r>
            <a:r>
              <a:rPr lang="en-US" altLang="zh-CN" baseline="0" dirty="0" smtClean="0"/>
              <a:t> id sign in process and application purchase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authorization information saved in "SC Info" folder</a:t>
            </a:r>
          </a:p>
          <a:p>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43</a:t>
            </a:fld>
            <a:endParaRPr lang="zh-CN" altLang="en-US"/>
          </a:p>
        </p:txBody>
      </p:sp>
    </p:spTree>
    <p:extLst>
      <p:ext uri="{BB962C8B-B14F-4D97-AF65-F5344CB8AC3E}">
        <p14:creationId xmlns:p14="http://schemas.microsoft.com/office/powerpoint/2010/main" val="3423814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For pc</a:t>
            </a:r>
            <a:r>
              <a:rPr lang="en-US" altLang="zh-CN" baseline="0" dirty="0" smtClean="0"/>
              <a:t> authorization authentication, the difference from apple id </a:t>
            </a:r>
            <a:r>
              <a:rPr lang="en-US" altLang="zh-CN" baseline="0" dirty="0" err="1" smtClean="0"/>
              <a:t>signin</a:t>
            </a:r>
            <a:r>
              <a:rPr lang="en-US" altLang="zh-CN" baseline="0" dirty="0" smtClean="0"/>
              <a:t> authentication is that the value of the key why is set to </a:t>
            </a:r>
            <a:r>
              <a:rPr lang="en-US" altLang="zh-CN" baseline="0" dirty="0" err="1" smtClean="0"/>
              <a:t>machineAuthorize</a:t>
            </a:r>
            <a:r>
              <a:rPr lang="en-US" altLang="zh-CN" baseline="0" dirty="0" smtClean="0"/>
              <a:t>. The other is the same.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44</a:t>
            </a:fld>
            <a:endParaRPr lang="zh-CN" altLang="en-US"/>
          </a:p>
        </p:txBody>
      </p:sp>
    </p:spTree>
    <p:extLst>
      <p:ext uri="{BB962C8B-B14F-4D97-AF65-F5344CB8AC3E}">
        <p14:creationId xmlns:p14="http://schemas.microsoft.com/office/powerpoint/2010/main" val="1806716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These are the post data, header</a:t>
            </a:r>
            <a:r>
              <a:rPr lang="en-US" altLang="zh-CN" baseline="0" dirty="0" smtClean="0"/>
              <a:t> and response. are similar as we said before. So I will not explain again.</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45</a:t>
            </a:fld>
            <a:endParaRPr lang="zh-CN" altLang="en-US"/>
          </a:p>
        </p:txBody>
      </p:sp>
    </p:spTree>
    <p:extLst>
      <p:ext uri="{BB962C8B-B14F-4D97-AF65-F5344CB8AC3E}">
        <p14:creationId xmlns:p14="http://schemas.microsoft.com/office/powerpoint/2010/main" val="430397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next summarize</a:t>
            </a:r>
            <a:r>
              <a:rPr lang="en-US" altLang="zh-CN" baseline="0" dirty="0" smtClean="0"/>
              <a:t> the best practice </a:t>
            </a:r>
            <a:r>
              <a:rPr lang="en-US" altLang="zh-CN" dirty="0" smtClean="0"/>
              <a:t>during the</a:t>
            </a:r>
            <a:r>
              <a:rPr lang="en-US" altLang="zh-CN" baseline="0" dirty="0" smtClean="0"/>
              <a:t> implement of whole auto crawler system. Including anti anti-crawl, apple id activation and crack system.</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46</a:t>
            </a:fld>
            <a:endParaRPr lang="zh-CN" altLang="en-US"/>
          </a:p>
        </p:txBody>
      </p:sp>
    </p:spTree>
    <p:extLst>
      <p:ext uri="{BB962C8B-B14F-4D97-AF65-F5344CB8AC3E}">
        <p14:creationId xmlns:p14="http://schemas.microsoft.com/office/powerpoint/2010/main" val="41796895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en-US" altLang="zh-CN" baseline="0" dirty="0" smtClean="0"/>
              <a:t> I introduce the anti crawl methods we encountered. For anti various crawler system. Apple restrict the daily downloads for each IP address. And for each apple id, they also restrict the total downloads and daily downloads. So we should set these value to a reasonable range. What’s more, you’d better to turn off the two-factor authentication mechanism in order to run crawler smoothly.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47</a:t>
            </a:fld>
            <a:endParaRPr lang="zh-CN" altLang="en-US"/>
          </a:p>
        </p:txBody>
      </p:sp>
    </p:spTree>
    <p:extLst>
      <p:ext uri="{BB962C8B-B14F-4D97-AF65-F5344CB8AC3E}">
        <p14:creationId xmlns:p14="http://schemas.microsoft.com/office/powerpoint/2010/main" val="1967805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 order the deploy</a:t>
            </a:r>
            <a:r>
              <a:rPr lang="en-US" altLang="zh-CN" baseline="0" dirty="0" smtClean="0"/>
              <a:t> the crawler on multi server, we need to apply many apple ids. However, Apple ID application need real personal information and bundle with users’ credit card on iPhone. However, we can apply those mail which do no need phone number authentication and select None when bundle with credit cards. What’s more, if you active the accounts normally on one PC, you can just active three. In order to active multi accounts, you should change the GUID value in a interval.</a:t>
            </a:r>
          </a:p>
          <a:p>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48</a:t>
            </a:fld>
            <a:endParaRPr lang="zh-CN" altLang="en-US"/>
          </a:p>
        </p:txBody>
      </p:sp>
    </p:spTree>
    <p:extLst>
      <p:ext uri="{BB962C8B-B14F-4D97-AF65-F5344CB8AC3E}">
        <p14:creationId xmlns:p14="http://schemas.microsoft.com/office/powerpoint/2010/main" val="1613940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is the case study</a:t>
            </a:r>
            <a:r>
              <a:rPr lang="en-US" altLang="zh-CN" baseline="0" dirty="0" smtClean="0"/>
              <a:t> of </a:t>
            </a:r>
            <a:r>
              <a:rPr lang="en-US" altLang="zh-CN" dirty="0" smtClean="0"/>
              <a:t>iOS device authorization.</a:t>
            </a:r>
            <a:r>
              <a:rPr lang="en-US" altLang="zh-CN" baseline="0" dirty="0" smtClean="0"/>
              <a:t> In order to login our account, we should create an authentication context. And set the apple id and </a:t>
            </a:r>
            <a:r>
              <a:rPr lang="en-US" altLang="zh-CN" baseline="0" dirty="0" err="1" smtClean="0"/>
              <a:t>passwd</a:t>
            </a:r>
            <a:r>
              <a:rPr lang="en-US" altLang="zh-CN" baseline="0" dirty="0" smtClean="0"/>
              <a:t> in this context. Then, we can send </a:t>
            </a:r>
            <a:r>
              <a:rPr lang="en-US" altLang="zh-CN" baseline="0" dirty="0" err="1" smtClean="0"/>
              <a:t>signin</a:t>
            </a:r>
            <a:r>
              <a:rPr lang="en-US" altLang="zh-CN" baseline="0" dirty="0" smtClean="0"/>
              <a:t> request.</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49</a:t>
            </a:fld>
            <a:endParaRPr lang="zh-CN" altLang="en-US"/>
          </a:p>
        </p:txBody>
      </p:sp>
    </p:spTree>
    <p:extLst>
      <p:ext uri="{BB962C8B-B14F-4D97-AF65-F5344CB8AC3E}">
        <p14:creationId xmlns:p14="http://schemas.microsoft.com/office/powerpoint/2010/main" val="30623847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However, the authentication context can not be create in the normal apps within sandbox. So we make a tweak in the preference application.</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50</a:t>
            </a:fld>
            <a:endParaRPr lang="zh-CN" altLang="en-US"/>
          </a:p>
        </p:txBody>
      </p:sp>
    </p:spTree>
    <p:extLst>
      <p:ext uri="{BB962C8B-B14F-4D97-AF65-F5344CB8AC3E}">
        <p14:creationId xmlns:p14="http://schemas.microsoft.com/office/powerpoint/2010/main" val="2757461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51</a:t>
            </a:fld>
            <a:endParaRPr lang="en-US"/>
          </a:p>
        </p:txBody>
      </p:sp>
    </p:spTree>
    <p:extLst>
      <p:ext uri="{BB962C8B-B14F-4D97-AF65-F5344CB8AC3E}">
        <p14:creationId xmlns:p14="http://schemas.microsoft.com/office/powerpoint/2010/main" val="317019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sz="1200" dirty="0" smtClean="0"/>
              <a:t>I have 5 years of experience in Mobile Advanced Threat Research.</a:t>
            </a:r>
          </a:p>
          <a:p>
            <a:pPr marL="0" indent="0">
              <a:buNone/>
            </a:pPr>
            <a:endParaRPr lang="en-US" altLang="zh-CN" sz="1200" dirty="0" smtClean="0"/>
          </a:p>
          <a:p>
            <a:pPr marL="0" indent="0">
              <a:buNone/>
            </a:pPr>
            <a:r>
              <a:rPr lang="en-US" altLang="zh-CN" sz="1200" dirty="0" smtClean="0"/>
              <a:t>Now I focus on research about 0Day, </a:t>
            </a:r>
            <a:r>
              <a:rPr lang="en-US" altLang="zh-CN" sz="1200" dirty="0" err="1" smtClean="0"/>
              <a:t>nDay</a:t>
            </a:r>
            <a:r>
              <a:rPr lang="en-US" altLang="zh-CN" sz="1200" dirty="0" smtClean="0"/>
              <a:t> and vulnerability.</a:t>
            </a:r>
          </a:p>
          <a:p>
            <a:pPr marL="0" indent="0">
              <a:buNone/>
            </a:pPr>
            <a:endParaRPr lang="en-US" altLang="zh-CN" sz="1200" dirty="0" smtClean="0"/>
          </a:p>
          <a:p>
            <a:pPr marL="0" indent="0">
              <a:buNone/>
            </a:pPr>
            <a:r>
              <a:rPr lang="en-US" altLang="zh-CN" sz="1200" dirty="0" smtClean="0"/>
              <a:t>I have been working on using automated systems to hunt advanced threats.</a:t>
            </a:r>
            <a:endParaRPr lang="zh-CN" altLang="zh-CN" sz="1200" dirty="0" smtClean="0"/>
          </a:p>
        </p:txBody>
      </p:sp>
      <p:sp>
        <p:nvSpPr>
          <p:cNvPr id="4" name="Slide Number Placeholder 3"/>
          <p:cNvSpPr>
            <a:spLocks noGrp="1"/>
          </p:cNvSpPr>
          <p:nvPr>
            <p:ph type="sldNum" sz="quarter" idx="10"/>
          </p:nvPr>
        </p:nvSpPr>
        <p:spPr/>
        <p:txBody>
          <a:bodyPr/>
          <a:lstStyle/>
          <a:p>
            <a:fld id="{968D324A-6A6D-44B4-BC96-2ED27ACEA5FF}" type="slidenum">
              <a:rPr lang="en-US" smtClean="0"/>
              <a:t>5</a:t>
            </a:fld>
            <a:endParaRPr lang="en-US"/>
          </a:p>
        </p:txBody>
      </p:sp>
    </p:spTree>
    <p:extLst>
      <p:ext uri="{BB962C8B-B14F-4D97-AF65-F5344CB8AC3E}">
        <p14:creationId xmlns:p14="http://schemas.microsoft.com/office/powerpoint/2010/main" val="3109076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above is the whole architecture and work flow of sandbox solution based on real machine.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whole solution contains basically two parts: one is the iOS real machine which is the target to run sample behavior dynamically, and the other is the host (e.g. </a:t>
            </a:r>
            <a:r>
              <a:rPr lang="en-US" altLang="zh-CN" sz="1200" kern="1200" dirty="0" err="1" smtClean="0">
                <a:solidFill>
                  <a:schemeClr val="tx1"/>
                </a:solidFill>
                <a:effectLst/>
                <a:latin typeface="+mn-lt"/>
                <a:ea typeface="+mn-ea"/>
                <a:cs typeface="+mn-cs"/>
              </a:rPr>
              <a:t>MacOS</a:t>
            </a:r>
            <a:r>
              <a:rPr lang="en-US" altLang="zh-CN" sz="1200" kern="1200" dirty="0" smtClean="0">
                <a:solidFill>
                  <a:schemeClr val="tx1"/>
                </a:solidFill>
                <a:effectLst/>
                <a:latin typeface="+mn-lt"/>
                <a:ea typeface="+mn-ea"/>
                <a:cs typeface="+mn-cs"/>
              </a:rPr>
              <a:t>) which is for controlling life cycle and decision making.</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So the whole work flow would be like this: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 The iOS devices is configured with </a:t>
            </a:r>
            <a:r>
              <a:rPr lang="en-US" altLang="zh-CN" sz="1200" kern="1200" dirty="0" err="1" smtClean="0">
                <a:solidFill>
                  <a:schemeClr val="tx1"/>
                </a:solidFill>
                <a:effectLst/>
                <a:latin typeface="+mn-lt"/>
                <a:ea typeface="+mn-ea"/>
                <a:cs typeface="+mn-cs"/>
              </a:rPr>
              <a:t>frida</a:t>
            </a:r>
            <a:r>
              <a:rPr lang="en-US" altLang="zh-CN" sz="1200" kern="1200" dirty="0" smtClean="0">
                <a:solidFill>
                  <a:schemeClr val="tx1"/>
                </a:solidFill>
                <a:effectLst/>
                <a:latin typeface="+mn-lt"/>
                <a:ea typeface="+mn-ea"/>
                <a:cs typeface="+mn-cs"/>
              </a:rPr>
              <a:t> for behavior tracing firstly which we support jail break mode and non-jail break mode.</a:t>
            </a: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 Then the </a:t>
            </a:r>
            <a:r>
              <a:rPr lang="en-US" altLang="zh-CN" sz="1200" kern="1200" dirty="0" err="1" smtClean="0">
                <a:solidFill>
                  <a:schemeClr val="tx1"/>
                </a:solidFill>
                <a:effectLst/>
                <a:latin typeface="+mn-lt"/>
                <a:ea typeface="+mn-ea"/>
                <a:cs typeface="+mn-cs"/>
              </a:rPr>
              <a:t>frida</a:t>
            </a:r>
            <a:r>
              <a:rPr lang="en-US" altLang="zh-CN" sz="1200" kern="1200" dirty="0" smtClean="0">
                <a:solidFill>
                  <a:schemeClr val="tx1"/>
                </a:solidFill>
                <a:effectLst/>
                <a:latin typeface="+mn-lt"/>
                <a:ea typeface="+mn-ea"/>
                <a:cs typeface="+mn-cs"/>
              </a:rPr>
              <a:t> controller module would trigger sample *.</a:t>
            </a:r>
            <a:r>
              <a:rPr lang="en-US" altLang="zh-CN" sz="1200" kern="1200" dirty="0" err="1" smtClean="0">
                <a:solidFill>
                  <a:schemeClr val="tx1"/>
                </a:solidFill>
                <a:effectLst/>
                <a:latin typeface="+mn-lt"/>
                <a:ea typeface="+mn-ea"/>
                <a:cs typeface="+mn-cs"/>
              </a:rPr>
              <a:t>ipa</a:t>
            </a:r>
            <a:r>
              <a:rPr lang="en-US" altLang="zh-CN" sz="1200" kern="1200" dirty="0" smtClean="0">
                <a:solidFill>
                  <a:schemeClr val="tx1"/>
                </a:solidFill>
                <a:effectLst/>
                <a:latin typeface="+mn-lt"/>
                <a:ea typeface="+mn-ea"/>
                <a:cs typeface="+mn-cs"/>
              </a:rPr>
              <a:t> to run or any other operation (e.g. install profile, visit website using browser as you like) on iOS devices to trace the system behavior you are interested in.</a:t>
            </a:r>
            <a:endParaRPr lang="zh-CN"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 As the third step, the behavior log stream is collected into host endpoint and this log would be used as input for decision engine system to judge the sample behavior at real time or off the shelf as you like.</a:t>
            </a:r>
            <a:endParaRPr lang="zh-CN"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52</a:t>
            </a:fld>
            <a:endParaRPr lang="en-US"/>
          </a:p>
        </p:txBody>
      </p:sp>
    </p:spTree>
    <p:extLst>
      <p:ext uri="{BB962C8B-B14F-4D97-AF65-F5344CB8AC3E}">
        <p14:creationId xmlns:p14="http://schemas.microsoft.com/office/powerpoint/2010/main" val="3220580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is</a:t>
            </a:r>
            <a:r>
              <a:rPr lang="en-US" altLang="zh-CN" baseline="0" dirty="0" smtClean="0"/>
              <a:t> the brief work flow of the previous architecture.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53</a:t>
            </a:fld>
            <a:endParaRPr lang="zh-CN" altLang="en-US"/>
          </a:p>
        </p:txBody>
      </p:sp>
    </p:spTree>
    <p:extLst>
      <p:ext uri="{BB962C8B-B14F-4D97-AF65-F5344CB8AC3E}">
        <p14:creationId xmlns:p14="http://schemas.microsoft.com/office/powerpoint/2010/main" val="4165593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right</a:t>
            </a:r>
            <a:r>
              <a:rPr lang="en-US" altLang="zh-CN" baseline="0" dirty="0" smtClean="0"/>
              <a:t> part is the file directory of Frida controller part:</a:t>
            </a:r>
          </a:p>
          <a:p>
            <a:pPr marL="228600" indent="-228600">
              <a:buAutoNum type="arabicPeriod"/>
            </a:pPr>
            <a:r>
              <a:rPr lang="en-US" altLang="zh-CN" baseline="0" dirty="0" smtClean="0"/>
              <a:t>MultipleMonMoonyFrida_run-0.6.sh </a:t>
            </a:r>
          </a:p>
          <a:p>
            <a:pPr marL="0" indent="0">
              <a:buNone/>
            </a:pPr>
            <a:r>
              <a:rPr lang="en-US" altLang="zh-CN" baseline="0" dirty="0" smtClean="0"/>
              <a:t>   is the main bash script to launch appmon.py to control Fria to trace iOS system API</a:t>
            </a:r>
          </a:p>
          <a:p>
            <a:r>
              <a:rPr lang="en-US" altLang="zh-CN" baseline="0" dirty="0" smtClean="0"/>
              <a:t>2. Scripts</a:t>
            </a:r>
          </a:p>
          <a:p>
            <a:r>
              <a:rPr lang="en-US" altLang="zh-CN" baseline="0" dirty="0" smtClean="0"/>
              <a:t>  Mainly contain all-decision directory and all-trace directory</a:t>
            </a:r>
          </a:p>
          <a:p>
            <a:r>
              <a:rPr lang="en-US" altLang="zh-CN" baseline="0" dirty="0" smtClean="0"/>
              <a:t>  all-decision contains typical detection rule of  iOS malware or jail break apps</a:t>
            </a:r>
          </a:p>
          <a:p>
            <a:r>
              <a:rPr lang="en-US" altLang="zh-CN" baseline="0" dirty="0" smtClean="0"/>
              <a:t>  all-trace contains typical Frida JS scripts to monitor system framework such as file, network, socket, process, profiled, XPC and so forth which contains both native code and object framework</a:t>
            </a:r>
          </a:p>
          <a:p>
            <a:r>
              <a:rPr lang="en-US" altLang="zh-CN" baseline="0" dirty="0" smtClean="0"/>
              <a:t>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54</a:t>
            </a:fld>
            <a:endParaRPr lang="zh-CN" altLang="en-US"/>
          </a:p>
        </p:txBody>
      </p:sp>
    </p:spTree>
    <p:extLst>
      <p:ext uri="{BB962C8B-B14F-4D97-AF65-F5344CB8AC3E}">
        <p14:creationId xmlns:p14="http://schemas.microsoft.com/office/powerpoint/2010/main" val="3002766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Actually we have enhanced</a:t>
            </a:r>
            <a:r>
              <a:rPr lang="en-US" altLang="zh-CN" baseline="0" dirty="0" smtClean="0"/>
              <a:t> appmon.py with some *.</a:t>
            </a:r>
            <a:r>
              <a:rPr lang="en-US" altLang="zh-CN" baseline="0" dirty="0" err="1" smtClean="0"/>
              <a:t>ipa</a:t>
            </a:r>
            <a:r>
              <a:rPr lang="en-US" altLang="zh-CN" baseline="0" dirty="0" smtClean="0"/>
              <a:t> application control and device control.</a:t>
            </a:r>
          </a:p>
          <a:p>
            <a:r>
              <a:rPr lang="en-US" altLang="zh-CN" baseline="0" dirty="0" smtClean="0"/>
              <a:t>For example,  </a:t>
            </a:r>
          </a:p>
          <a:p>
            <a:r>
              <a:rPr lang="en-US" altLang="zh-CN" baseline="0" dirty="0" err="1" smtClean="0"/>
              <a:t>on_detached</a:t>
            </a:r>
            <a:r>
              <a:rPr lang="en-US" altLang="zh-CN" baseline="0" dirty="0" smtClean="0"/>
              <a:t>: process detach event</a:t>
            </a:r>
          </a:p>
          <a:p>
            <a:r>
              <a:rPr lang="en-US" altLang="zh-CN" baseline="0" dirty="0" err="1" smtClean="0"/>
              <a:t>On_lost</a:t>
            </a:r>
            <a:r>
              <a:rPr lang="en-US" altLang="zh-CN" baseline="0" dirty="0" smtClean="0"/>
              <a:t>: device disconnection </a:t>
            </a:r>
            <a:r>
              <a:rPr lang="en-US" altLang="zh-CN" baseline="0" dirty="0" err="1" smtClean="0"/>
              <a:t>devent</a:t>
            </a:r>
            <a:endParaRPr lang="en-US" altLang="zh-CN" baseline="0" dirty="0" smtClean="0"/>
          </a:p>
          <a:p>
            <a:r>
              <a:rPr lang="en-US" altLang="zh-CN" baseline="0" dirty="0" err="1" smtClean="0"/>
              <a:t>On_message</a:t>
            </a:r>
            <a:r>
              <a:rPr lang="en-US" altLang="zh-CN" baseline="0" dirty="0" smtClean="0"/>
              <a:t>: Frida controller received message stream from Frida server</a:t>
            </a:r>
          </a:p>
          <a:p>
            <a:r>
              <a:rPr lang="en-US" altLang="zh-CN" baseline="0" dirty="0" smtClean="0"/>
              <a:t>And so forth</a:t>
            </a:r>
          </a:p>
          <a:p>
            <a:endParaRPr lang="en-US" altLang="zh-CN" baseline="0" dirty="0" smtClean="0"/>
          </a:p>
          <a:p>
            <a:r>
              <a:rPr lang="en-US" altLang="zh-CN" baseline="0" dirty="0" smtClean="0"/>
              <a:t>We have also support multiple processes trace</a:t>
            </a:r>
          </a:p>
          <a:p>
            <a:endParaRPr lang="en-US" altLang="zh-CN" baseline="0" dirty="0" smtClean="0"/>
          </a:p>
          <a:p>
            <a:r>
              <a:rPr lang="en-US" altLang="zh-CN" baseline="0" dirty="0" smtClean="0"/>
              <a:t>And also we add “wait for” mode in some not graceful but useful way as follow:</a:t>
            </a:r>
            <a:endParaRPr lang="en-US" altLang="zh-CN" dirty="0" smtClean="0"/>
          </a:p>
          <a:p>
            <a:endParaRPr lang="en-US" altLang="zh-CN" dirty="0" smtClean="0"/>
          </a:p>
          <a:p>
            <a:r>
              <a:rPr lang="en-US" altLang="zh-CN" dirty="0" smtClean="0"/>
              <a:t> </a:t>
            </a:r>
            <a:r>
              <a:rPr lang="en-US" altLang="zh-CN" dirty="0" smtClean="0"/>
              <a:t>try:</a:t>
            </a:r>
          </a:p>
          <a:p>
            <a:r>
              <a:rPr lang="en-US" altLang="zh-CN" dirty="0" smtClean="0"/>
              <a:t>            while True:</a:t>
            </a:r>
          </a:p>
          <a:p>
            <a:r>
              <a:rPr lang="en-US" altLang="zh-CN" dirty="0" smtClean="0"/>
              <a:t>                </a:t>
            </a:r>
            <a:r>
              <a:rPr lang="en-US" altLang="zh-CN" dirty="0" err="1" smtClean="0"/>
              <a:t>self.init_session</a:t>
            </a:r>
            <a:r>
              <a:rPr lang="en-US" altLang="zh-CN" dirty="0" smtClean="0"/>
              <a:t>()</a:t>
            </a:r>
          </a:p>
          <a:p>
            <a:r>
              <a:rPr lang="en-US" altLang="zh-CN" dirty="0" smtClean="0"/>
              <a:t>                if </a:t>
            </a:r>
            <a:r>
              <a:rPr lang="en-US" altLang="zh-CN" dirty="0" err="1" smtClean="0"/>
              <a:t>self.session</a:t>
            </a:r>
            <a:r>
              <a:rPr lang="en-US" altLang="zh-CN" dirty="0" smtClean="0"/>
              <a:t> and </a:t>
            </a:r>
            <a:r>
              <a:rPr lang="en-US" altLang="zh-CN" dirty="0" err="1" smtClean="0"/>
              <a:t>self.device</a:t>
            </a:r>
            <a:r>
              <a:rPr lang="en-US" altLang="zh-CN" dirty="0" smtClean="0"/>
              <a:t> :</a:t>
            </a:r>
          </a:p>
          <a:p>
            <a:r>
              <a:rPr lang="en-US" altLang="zh-CN" dirty="0" smtClean="0"/>
              <a:t>                    if </a:t>
            </a:r>
            <a:r>
              <a:rPr lang="en-US" altLang="zh-CN" dirty="0" err="1" smtClean="0"/>
              <a:t>self.script</a:t>
            </a:r>
            <a:r>
              <a:rPr lang="en-US" altLang="zh-CN" dirty="0" smtClean="0"/>
              <a:t> :</a:t>
            </a:r>
          </a:p>
          <a:p>
            <a:r>
              <a:rPr lang="en-US" altLang="zh-CN" dirty="0" smtClean="0"/>
              <a:t>                        </a:t>
            </a:r>
            <a:r>
              <a:rPr lang="en-US" altLang="zh-CN" dirty="0" err="1" smtClean="0"/>
              <a:t>self.script.on</a:t>
            </a:r>
            <a:r>
              <a:rPr lang="en-US" altLang="zh-CN" dirty="0" smtClean="0"/>
              <a:t>('message', </a:t>
            </a:r>
            <a:r>
              <a:rPr lang="en-US" altLang="zh-CN" dirty="0" err="1" smtClean="0"/>
              <a:t>self.on_message</a:t>
            </a:r>
            <a:r>
              <a:rPr lang="en-US" altLang="zh-CN" dirty="0" smtClean="0"/>
              <a:t>)</a:t>
            </a:r>
          </a:p>
          <a:p>
            <a:r>
              <a:rPr lang="en-US" altLang="zh-CN" dirty="0" smtClean="0"/>
              <a:t>                        </a:t>
            </a:r>
            <a:r>
              <a:rPr lang="en-US" altLang="zh-CN" dirty="0" err="1" smtClean="0"/>
              <a:t>self.script.load</a:t>
            </a:r>
            <a:r>
              <a:rPr lang="en-US" altLang="zh-CN" dirty="0" smtClean="0"/>
              <a:t>()</a:t>
            </a:r>
          </a:p>
          <a:p>
            <a:r>
              <a:rPr lang="en-US" altLang="zh-CN" dirty="0" smtClean="0"/>
              <a:t>           </a:t>
            </a:r>
          </a:p>
          <a:p>
            <a:r>
              <a:rPr lang="en-US" altLang="zh-CN" dirty="0" smtClean="0"/>
              <a:t>                if </a:t>
            </a:r>
            <a:r>
              <a:rPr lang="en-US" altLang="zh-CN" dirty="0" err="1" smtClean="0"/>
              <a:t>self.session</a:t>
            </a:r>
            <a:r>
              <a:rPr lang="en-US" altLang="zh-CN" dirty="0" smtClean="0"/>
              <a:t>:</a:t>
            </a:r>
          </a:p>
          <a:p>
            <a:r>
              <a:rPr lang="en-US" altLang="zh-CN" dirty="0" smtClean="0"/>
              <a:t>                    break</a:t>
            </a:r>
          </a:p>
          <a:p>
            <a:r>
              <a:rPr lang="en-US" altLang="zh-CN" dirty="0" smtClean="0"/>
              <a:t>        except Exception as e:</a:t>
            </a:r>
          </a:p>
          <a:p>
            <a:r>
              <a:rPr lang="en-US" altLang="zh-CN" dirty="0" smtClean="0"/>
              <a:t>            print colored('[ERROR] ' + </a:t>
            </a:r>
            <a:r>
              <a:rPr lang="en-US" altLang="zh-CN" dirty="0" err="1" smtClean="0"/>
              <a:t>str</a:t>
            </a:r>
            <a:r>
              <a:rPr lang="en-US" altLang="zh-CN" dirty="0" smtClean="0"/>
              <a:t>(e), 'red')</a:t>
            </a:r>
          </a:p>
          <a:p>
            <a:r>
              <a:rPr lang="en-US" altLang="zh-CN" dirty="0" smtClean="0"/>
              <a:t>            </a:t>
            </a:r>
            <a:r>
              <a:rPr lang="en-US" altLang="zh-CN" dirty="0" err="1" smtClean="0"/>
              <a:t>traceback.print_exc</a:t>
            </a:r>
            <a:r>
              <a:rPr lang="en-US" altLang="zh-CN" dirty="0" smtClean="0"/>
              <a:t>()</a:t>
            </a:r>
          </a:p>
          <a:p>
            <a:r>
              <a:rPr lang="en-US" altLang="zh-CN" dirty="0" smtClean="0"/>
              <a:t>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55</a:t>
            </a:fld>
            <a:endParaRPr lang="zh-CN" altLang="en-US"/>
          </a:p>
        </p:txBody>
      </p:sp>
    </p:spTree>
    <p:extLst>
      <p:ext uri="{BB962C8B-B14F-4D97-AF65-F5344CB8AC3E}">
        <p14:creationId xmlns:p14="http://schemas.microsoft.com/office/powerpoint/2010/main" val="4245085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56</a:t>
            </a:fld>
            <a:endParaRPr lang="en-US"/>
          </a:p>
        </p:txBody>
      </p:sp>
    </p:spTree>
    <p:extLst>
      <p:ext uri="{BB962C8B-B14F-4D97-AF65-F5344CB8AC3E}">
        <p14:creationId xmlns:p14="http://schemas.microsoft.com/office/powerpoint/2010/main" val="698892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next section is the</a:t>
            </a:r>
            <a:r>
              <a:rPr lang="en-US" altLang="zh-CN" baseline="0" dirty="0" smtClean="0"/>
              <a:t> wild threat we hunted by our sandbox analysis system.</a:t>
            </a:r>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59</a:t>
            </a:fld>
            <a:endParaRPr lang="en-US"/>
          </a:p>
        </p:txBody>
      </p:sp>
    </p:spTree>
    <p:extLst>
      <p:ext uri="{BB962C8B-B14F-4D97-AF65-F5344CB8AC3E}">
        <p14:creationId xmlns:p14="http://schemas.microsoft.com/office/powerpoint/2010/main" val="2499336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will give</a:t>
            </a:r>
            <a:r>
              <a:rPr lang="en-US" altLang="zh-CN" baseline="0" dirty="0" smtClean="0"/>
              <a:t> two threat we hunted before. One is the jailbreak tool we found in the App Store, the other is the malicious profile we found in the wild.</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60</a:t>
            </a:fld>
            <a:endParaRPr lang="zh-CN" altLang="en-US"/>
          </a:p>
        </p:txBody>
      </p:sp>
    </p:spTree>
    <p:extLst>
      <p:ext uri="{BB962C8B-B14F-4D97-AF65-F5344CB8AC3E}">
        <p14:creationId xmlns:p14="http://schemas.microsoft.com/office/powerpoint/2010/main" val="2496711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jailbreak</a:t>
            </a:r>
            <a:r>
              <a:rPr lang="en-US" altLang="zh-CN" baseline="0" dirty="0" smtClean="0"/>
              <a:t> tool behaves as a client of dribble. However, it actually is a jailbreak tool.</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61</a:t>
            </a:fld>
            <a:endParaRPr lang="zh-CN" altLang="en-US"/>
          </a:p>
        </p:txBody>
      </p:sp>
    </p:spTree>
    <p:extLst>
      <p:ext uri="{BB962C8B-B14F-4D97-AF65-F5344CB8AC3E}">
        <p14:creationId xmlns:p14="http://schemas.microsoft.com/office/powerpoint/2010/main" val="1149935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a:t>
            </a:r>
            <a:r>
              <a:rPr lang="en-US" altLang="zh-CN" baseline="0" dirty="0" smtClean="0"/>
              <a:t> are two story board in its code, and it will change the story board according the status value. Which make it </a:t>
            </a:r>
            <a:r>
              <a:rPr lang="en-US" altLang="zh-CN" sz="1200" kern="1200" dirty="0" smtClean="0">
                <a:solidFill>
                  <a:schemeClr val="tx1"/>
                </a:solidFill>
                <a:effectLst/>
                <a:latin typeface="+mn-lt"/>
                <a:ea typeface="+mn-ea"/>
                <a:cs typeface="+mn-cs"/>
              </a:rPr>
              <a:t>like a chameleon [</a:t>
            </a:r>
            <a:r>
              <a:rPr lang="en-US" altLang="zh-CN" sz="1200" kern="1200" dirty="0" err="1" smtClean="0">
                <a:solidFill>
                  <a:schemeClr val="tx1"/>
                </a:solidFill>
                <a:effectLst/>
                <a:latin typeface="+mn-lt"/>
                <a:ea typeface="+mn-ea"/>
                <a:cs typeface="+mn-cs"/>
              </a:rPr>
              <a:t>kə'miːlɪən</a:t>
            </a:r>
            <a:r>
              <a:rPr lang="en-US" altLang="zh-CN" sz="1200" kern="120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62</a:t>
            </a:fld>
            <a:endParaRPr lang="zh-CN" altLang="en-US"/>
          </a:p>
        </p:txBody>
      </p:sp>
    </p:spTree>
    <p:extLst>
      <p:ext uri="{BB962C8B-B14F-4D97-AF65-F5344CB8AC3E}">
        <p14:creationId xmlns:p14="http://schemas.microsoft.com/office/powerpoint/2010/main" val="1852110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 order to publish</a:t>
            </a:r>
            <a:r>
              <a:rPr lang="en-US" altLang="zh-CN" baseline="0" dirty="0" smtClean="0"/>
              <a:t> on </a:t>
            </a:r>
            <a:r>
              <a:rPr lang="en-US" altLang="zh-CN" baseline="0" dirty="0" err="1" smtClean="0"/>
              <a:t>AppStore</a:t>
            </a:r>
            <a:r>
              <a:rPr lang="en-US" altLang="zh-CN" baseline="0" dirty="0" smtClean="0"/>
              <a:t>, it obscure its jailbreak code.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63</a:t>
            </a:fld>
            <a:endParaRPr lang="zh-CN" altLang="en-US"/>
          </a:p>
        </p:txBody>
      </p:sp>
    </p:spTree>
    <p:extLst>
      <p:ext uri="{BB962C8B-B14F-4D97-AF65-F5344CB8AC3E}">
        <p14:creationId xmlns:p14="http://schemas.microsoft.com/office/powerpoint/2010/main" val="335527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altLang="zh-CN" sz="1200" dirty="0" smtClean="0"/>
              <a:t>My name is Lilang, and</a:t>
            </a:r>
            <a:r>
              <a:rPr lang="en-AU" altLang="zh-CN" sz="1200" baseline="0" dirty="0" smtClean="0"/>
              <a:t> I have three years security experience on iOS/Mac vulnerability and malware detection.</a:t>
            </a:r>
            <a:endParaRPr lang="en-AU" altLang="zh-CN" sz="1200" dirty="0" smtClean="0"/>
          </a:p>
        </p:txBody>
      </p:sp>
      <p:sp>
        <p:nvSpPr>
          <p:cNvPr id="4" name="Slide Number Placeholder 3"/>
          <p:cNvSpPr>
            <a:spLocks noGrp="1"/>
          </p:cNvSpPr>
          <p:nvPr>
            <p:ph type="sldNum" sz="quarter" idx="10"/>
          </p:nvPr>
        </p:nvSpPr>
        <p:spPr/>
        <p:txBody>
          <a:bodyPr/>
          <a:lstStyle/>
          <a:p>
            <a:fld id="{968D324A-6A6D-44B4-BC96-2ED27ACEA5FF}" type="slidenum">
              <a:rPr lang="en-US" smtClean="0"/>
              <a:t>6</a:t>
            </a:fld>
            <a:endParaRPr lang="en-US"/>
          </a:p>
        </p:txBody>
      </p:sp>
    </p:spTree>
    <p:extLst>
      <p:ext uri="{BB962C8B-B14F-4D97-AF65-F5344CB8AC3E}">
        <p14:creationId xmlns:p14="http://schemas.microsoft.com/office/powerpoint/2010/main" val="1563117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However, it</a:t>
            </a:r>
            <a:r>
              <a:rPr lang="en-US" altLang="zh-CN" baseline="0" dirty="0" smtClean="0"/>
              <a:t> actually use the vulnerability of </a:t>
            </a:r>
            <a:r>
              <a:rPr lang="en-US" altLang="zh-CN" baseline="0" dirty="0" err="1" smtClean="0"/>
              <a:t>nvwastone</a:t>
            </a:r>
            <a:r>
              <a:rPr lang="en-US" altLang="zh-CN" baseline="0" dirty="0" smtClean="0"/>
              <a:t> to jailbreak users device.</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64</a:t>
            </a:fld>
            <a:endParaRPr lang="zh-CN" altLang="en-US"/>
          </a:p>
        </p:txBody>
      </p:sp>
    </p:spTree>
    <p:extLst>
      <p:ext uri="{BB962C8B-B14F-4D97-AF65-F5344CB8AC3E}">
        <p14:creationId xmlns:p14="http://schemas.microsoft.com/office/powerpoint/2010/main" val="3129001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ltLang="zh-CN" dirty="0" smtClean="0"/>
          </a:p>
          <a:p>
            <a:r>
              <a:rPr lang="en-AU" altLang="zh-CN" dirty="0" smtClean="0"/>
              <a:t>https</a:t>
            </a:r>
            <a:r>
              <a:rPr lang="en-AU" altLang="zh-CN" dirty="0" smtClean="0"/>
              <a:t>://</a:t>
            </a:r>
            <a:r>
              <a:rPr lang="en-AU" altLang="zh-CN" dirty="0" smtClean="0"/>
              <a:t>developer.apple.com/documentation/networkextension</a:t>
            </a:r>
          </a:p>
          <a:p>
            <a:endParaRPr lang="en-AU" altLang="zh-CN" dirty="0" smtClean="0"/>
          </a:p>
          <a:p>
            <a:r>
              <a:rPr lang="en-US" altLang="zh-CN" sz="1200" kern="1200" dirty="0" smtClean="0">
                <a:solidFill>
                  <a:schemeClr val="tx1"/>
                </a:solidFill>
                <a:effectLst/>
                <a:latin typeface="+mn-lt"/>
                <a:ea typeface="+mn-ea"/>
                <a:cs typeface="+mn-cs"/>
              </a:rPr>
              <a:t>The threat case was reported to our iOS Advanced Threat Research Team as threat response recently. And we realized that this would be the first ransomware towards iOS platform even though it is much like of POC in test at the first begin phase.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In brief, the attack is much like of demo test when we have found </a:t>
            </a:r>
            <a:r>
              <a:rPr lang="en-US" altLang="zh-CN" sz="1200" kern="1200" dirty="0" err="1" smtClean="0">
                <a:solidFill>
                  <a:schemeClr val="tx1"/>
                </a:solidFill>
                <a:effectLst/>
                <a:latin typeface="+mn-lt"/>
                <a:ea typeface="+mn-ea"/>
                <a:cs typeface="+mn-cs"/>
              </a:rPr>
              <a:t>it.The</a:t>
            </a:r>
            <a:r>
              <a:rPr lang="en-US" altLang="zh-CN" sz="1200" kern="1200" dirty="0" smtClean="0">
                <a:solidFill>
                  <a:schemeClr val="tx1"/>
                </a:solidFill>
                <a:effectLst/>
                <a:latin typeface="+mn-lt"/>
                <a:ea typeface="+mn-ea"/>
                <a:cs typeface="+mn-cs"/>
              </a:rPr>
              <a:t> user screen would be occupied by large quantities of Icons (actual </a:t>
            </a:r>
            <a:r>
              <a:rPr lang="en-US" altLang="zh-CN" sz="1200" kern="1200" dirty="0" err="1" smtClean="0">
                <a:solidFill>
                  <a:schemeClr val="tx1"/>
                </a:solidFill>
                <a:effectLst/>
                <a:latin typeface="+mn-lt"/>
                <a:ea typeface="+mn-ea"/>
                <a:cs typeface="+mn-cs"/>
              </a:rPr>
              <a:t>WebClip</a:t>
            </a:r>
            <a:r>
              <a:rPr lang="en-US" altLang="zh-CN" sz="1200" kern="1200" dirty="0" smtClean="0">
                <a:solidFill>
                  <a:schemeClr val="tx1"/>
                </a:solidFill>
                <a:effectLst/>
                <a:latin typeface="+mn-lt"/>
                <a:ea typeface="+mn-ea"/>
                <a:cs typeface="+mn-cs"/>
              </a:rPr>
              <a:t>) if any iOS user click the malicious web server and lured to install a malicious profile.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a:t>
            </a:r>
            <a:r>
              <a:rPr lang="en-US" altLang="zh-CN" sz="1200" kern="1200" dirty="0" err="1" smtClean="0">
                <a:solidFill>
                  <a:schemeClr val="tx1"/>
                </a:solidFill>
                <a:effectLst/>
                <a:latin typeface="+mn-lt"/>
                <a:ea typeface="+mn-ea"/>
                <a:cs typeface="+mn-cs"/>
              </a:rPr>
              <a:t>WebClip</a:t>
            </a:r>
            <a:r>
              <a:rPr lang="en-US" altLang="zh-CN" sz="1200" kern="1200" dirty="0" smtClean="0">
                <a:solidFill>
                  <a:schemeClr val="tx1"/>
                </a:solidFill>
                <a:effectLst/>
                <a:latin typeface="+mn-lt"/>
                <a:ea typeface="+mn-ea"/>
                <a:cs typeface="+mn-cs"/>
              </a:rPr>
              <a:t> ICON (person head with name “YJSNPI”) could not be removed manually so as to frighten the iOS user and also cause occasional system process hang or even machine reboot.</a:t>
            </a:r>
            <a:endParaRPr lang="zh-CN"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67</a:t>
            </a:fld>
            <a:endParaRPr lang="en-US"/>
          </a:p>
        </p:txBody>
      </p:sp>
    </p:spTree>
    <p:extLst>
      <p:ext uri="{BB962C8B-B14F-4D97-AF65-F5344CB8AC3E}">
        <p14:creationId xmlns:p14="http://schemas.microsoft.com/office/powerpoint/2010/main" val="3952613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As apple document say, a configuration profile is an XML file that allows you to distribute configuration information. If you need to configure a large number of devices or to provide lots of custom email settings, network settings, or certificates to a large number of devices, configuration profiles are an easy way to do it.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 configuration profile contains a number of settings that you can specify, including: Restrictions on device features, Wi-Fi </a:t>
            </a:r>
            <a:r>
              <a:rPr lang="en-US" altLang="zh-CN" sz="1200" kern="1200" dirty="0" err="1" smtClean="0">
                <a:solidFill>
                  <a:schemeClr val="tx1"/>
                </a:solidFill>
                <a:effectLst/>
                <a:latin typeface="+mn-lt"/>
                <a:ea typeface="+mn-ea"/>
                <a:cs typeface="+mn-cs"/>
              </a:rPr>
              <a:t>settings,VPN</a:t>
            </a:r>
            <a:r>
              <a:rPr lang="en-US" altLang="zh-CN" sz="1200" kern="1200" dirty="0" smtClean="0">
                <a:solidFill>
                  <a:schemeClr val="tx1"/>
                </a:solidFill>
                <a:effectLst/>
                <a:latin typeface="+mn-lt"/>
                <a:ea typeface="+mn-ea"/>
                <a:cs typeface="+mn-cs"/>
              </a:rPr>
              <a:t> settings, Email server settings, Exchange settings, LDAP directory service settings, </a:t>
            </a:r>
            <a:r>
              <a:rPr lang="en-US" altLang="zh-CN" sz="1200" kern="1200" dirty="0" err="1" smtClean="0">
                <a:solidFill>
                  <a:schemeClr val="tx1"/>
                </a:solidFill>
                <a:effectLst/>
                <a:latin typeface="+mn-lt"/>
                <a:ea typeface="+mn-ea"/>
                <a:cs typeface="+mn-cs"/>
              </a:rPr>
              <a:t>CalDAV</a:t>
            </a:r>
            <a:r>
              <a:rPr lang="en-US" altLang="zh-CN" sz="1200" kern="1200" dirty="0" smtClean="0">
                <a:solidFill>
                  <a:schemeClr val="tx1"/>
                </a:solidFill>
                <a:effectLst/>
                <a:latin typeface="+mn-lt"/>
                <a:ea typeface="+mn-ea"/>
                <a:cs typeface="+mn-cs"/>
              </a:rPr>
              <a:t> calendar service settings, Web clips, Credentials and keys. </a:t>
            </a:r>
            <a:endParaRPr lang="zh-CN"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68</a:t>
            </a:fld>
            <a:endParaRPr lang="en-US"/>
          </a:p>
        </p:txBody>
      </p:sp>
    </p:spTree>
    <p:extLst>
      <p:ext uri="{BB962C8B-B14F-4D97-AF65-F5344CB8AC3E}">
        <p14:creationId xmlns:p14="http://schemas.microsoft.com/office/powerpoint/2010/main" val="2586929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CN" sz="1200" b="0" i="0" u="none" strike="noStrike" kern="1200" baseline="0" dirty="0" smtClean="0">
                <a:solidFill>
                  <a:schemeClr val="tx1"/>
                </a:solidFill>
                <a:latin typeface="+mn-lt"/>
                <a:ea typeface="+mn-ea"/>
                <a:cs typeface="+mn-cs"/>
              </a:rPr>
              <a:t>This is the main process level relationship during profile install/uninstall operation.</a:t>
            </a:r>
          </a:p>
          <a:p>
            <a:pPr rtl="0"/>
            <a:endParaRPr lang="en-US" altLang="zh-CN" sz="1200" b="0" i="0" u="none" strike="noStrike" kern="1200" baseline="0" dirty="0" smtClean="0">
              <a:solidFill>
                <a:schemeClr val="tx1"/>
              </a:solidFill>
              <a:latin typeface="+mn-lt"/>
              <a:ea typeface="+mn-ea"/>
              <a:cs typeface="+mn-cs"/>
            </a:endParaRPr>
          </a:p>
          <a:p>
            <a:pPr marL="228600" indent="-228600" rtl="0">
              <a:buAutoNum type="arabicPeriod"/>
            </a:pPr>
            <a:r>
              <a:rPr lang="en-US" altLang="zh-CN" sz="1200" kern="1200" dirty="0" smtClean="0">
                <a:solidFill>
                  <a:schemeClr val="tx1"/>
                </a:solidFill>
                <a:effectLst/>
                <a:latin typeface="+mn-lt"/>
                <a:ea typeface="+mn-ea"/>
                <a:cs typeface="+mn-cs"/>
              </a:rPr>
              <a:t>Remote entry for profile installation</a:t>
            </a:r>
          </a:p>
          <a:p>
            <a:r>
              <a:rPr lang="en-US" altLang="zh-CN" sz="1200" kern="1200" dirty="0" smtClean="0">
                <a:solidFill>
                  <a:schemeClr val="tx1"/>
                </a:solidFill>
                <a:effectLst/>
                <a:latin typeface="+mn-lt"/>
                <a:ea typeface="+mn-ea"/>
                <a:cs typeface="+mn-cs"/>
              </a:rPr>
              <a:t>There exists multiple remote entry for profile installation. Some system application of Apple would automatically download the remote profile and recognize the profile format and trigger system daemon to handle.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For example, end user could simply click the hyperlink of profile in website (as the author did) or click the profile as the mail attachment.</a:t>
            </a:r>
            <a:endParaRPr lang="zh-CN" altLang="zh-CN" sz="1200" kern="1200" dirty="0" smtClean="0">
              <a:solidFill>
                <a:schemeClr val="tx1"/>
              </a:solidFill>
              <a:effectLst/>
              <a:latin typeface="+mn-lt"/>
              <a:ea typeface="+mn-ea"/>
              <a:cs typeface="+mn-cs"/>
            </a:endParaRPr>
          </a:p>
          <a:p>
            <a:pPr marL="0" indent="0" rtl="0">
              <a:buNone/>
            </a:pP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 </a:t>
            </a:r>
            <a:r>
              <a:rPr lang="en-US" altLang="zh-CN" sz="1200" kern="1200" dirty="0" smtClean="0">
                <a:solidFill>
                  <a:schemeClr val="tx1"/>
                </a:solidFill>
                <a:effectLst/>
                <a:latin typeface="+mn-lt"/>
                <a:ea typeface="+mn-ea"/>
                <a:cs typeface="+mn-cs"/>
              </a:rPr>
              <a:t>Trigger profiled for installation</a:t>
            </a:r>
            <a:endParaRPr lang="en-US" altLang="zh-CN"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3. </a:t>
            </a:r>
            <a:r>
              <a:rPr lang="en-US" altLang="zh-CN" sz="1200" b="1" kern="1200" dirty="0" smtClean="0">
                <a:solidFill>
                  <a:schemeClr val="tx1"/>
                </a:solidFill>
                <a:effectLst/>
                <a:latin typeface="+mn-lt"/>
                <a:ea typeface="+mn-ea"/>
                <a:cs typeface="+mn-cs"/>
              </a:rPr>
              <a:t>Profiled handling</a:t>
            </a:r>
            <a:endParaRPr lang="zh-CN" altLang="zh-CN" sz="1200" b="1" kern="1200" dirty="0" smtClean="0">
              <a:solidFill>
                <a:schemeClr val="tx1"/>
              </a:solidFill>
              <a:effectLst/>
              <a:latin typeface="+mn-lt"/>
              <a:ea typeface="+mn-ea"/>
              <a:cs typeface="+mn-cs"/>
            </a:endParaRPr>
          </a:p>
          <a:p>
            <a:pPr rtl="0"/>
            <a:r>
              <a:rPr lang="en-US" altLang="zh-CN" sz="1200" kern="1200" dirty="0" smtClean="0">
                <a:solidFill>
                  <a:schemeClr val="tx1"/>
                </a:solidFill>
                <a:effectLst/>
                <a:latin typeface="+mn-lt"/>
                <a:ea typeface="+mn-ea"/>
                <a:cs typeface="+mn-cs"/>
              </a:rPr>
              <a:t>     The profiled would create the profile at system folder in name of “</a:t>
            </a:r>
            <a:r>
              <a:rPr lang="en-US" altLang="zh-CN" sz="1200" kern="1200" dirty="0" err="1" smtClean="0">
                <a:solidFill>
                  <a:schemeClr val="tx1"/>
                </a:solidFill>
                <a:effectLst/>
                <a:latin typeface="+mn-lt"/>
                <a:ea typeface="+mn-ea"/>
                <a:cs typeface="+mn-cs"/>
              </a:rPr>
              <a:t>profie-xxxxxxxxxxxxxxxxx.stub</a:t>
            </a:r>
            <a:r>
              <a:rPr lang="en-US" altLang="zh-CN" sz="1200" kern="1200" dirty="0" smtClean="0">
                <a:solidFill>
                  <a:schemeClr val="tx1"/>
                </a:solidFill>
                <a:effectLst/>
                <a:latin typeface="+mn-lt"/>
                <a:ea typeface="+mn-ea"/>
                <a:cs typeface="+mn-cs"/>
              </a:rPr>
              <a:t>” in its profile install handler(_</a:t>
            </a:r>
            <a:r>
              <a:rPr lang="en-US" altLang="zh-CN" sz="1200" kern="1200" dirty="0" err="1" smtClean="0">
                <a:solidFill>
                  <a:schemeClr val="tx1"/>
                </a:solidFill>
                <a:effectLst/>
                <a:latin typeface="+mn-lt"/>
                <a:ea typeface="+mn-ea"/>
                <a:cs typeface="+mn-cs"/>
              </a:rPr>
              <a:t>installProfileHandler</a:t>
            </a:r>
            <a:r>
              <a:rPr lang="en-US" altLang="zh-CN" sz="1200" kern="1200" dirty="0" smtClean="0">
                <a:solidFill>
                  <a:schemeClr val="tx1"/>
                </a:solidFill>
                <a:effectLst/>
                <a:latin typeface="+mn-lt"/>
                <a:ea typeface="+mn-ea"/>
                <a:cs typeface="+mn-cs"/>
              </a:rPr>
              <a:t> API).</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4. </a:t>
            </a:r>
            <a:r>
              <a:rPr lang="en-US" altLang="zh-CN" sz="1200" kern="1200" dirty="0" smtClean="0">
                <a:solidFill>
                  <a:schemeClr val="tx1"/>
                </a:solidFill>
                <a:effectLst/>
                <a:latin typeface="+mn-lt"/>
                <a:ea typeface="+mn-ea"/>
                <a:cs typeface="+mn-cs"/>
              </a:rPr>
              <a:t>Possible escalation to high privilege process about profile</a:t>
            </a:r>
            <a:endParaRPr lang="en-US" altLang="zh-CN" sz="1200" b="0" i="0" u="none" strike="noStrike" kern="1200" baseline="0" dirty="0" smtClean="0">
              <a:solidFill>
                <a:schemeClr val="tx1"/>
              </a:solidFill>
              <a:latin typeface="+mn-lt"/>
              <a:ea typeface="+mn-ea"/>
              <a:cs typeface="+mn-cs"/>
            </a:endParaRPr>
          </a:p>
          <a:p>
            <a:pPr rtl="0"/>
            <a:r>
              <a:rPr lang="en-US" altLang="zh-CN" sz="1200" kern="1200" dirty="0" smtClean="0">
                <a:solidFill>
                  <a:schemeClr val="tx1"/>
                </a:solidFill>
                <a:effectLst/>
                <a:latin typeface="+mn-lt"/>
                <a:ea typeface="+mn-ea"/>
                <a:cs typeface="+mn-cs"/>
              </a:rPr>
              <a:t>     Actually, the profile saved would be read and analyzed by other daemon process with high privilege(e.g. </a:t>
            </a:r>
            <a:r>
              <a:rPr lang="en-US" altLang="zh-CN" sz="1200" kern="1200" dirty="0" err="1" smtClean="0">
                <a:solidFill>
                  <a:schemeClr val="tx1"/>
                </a:solidFill>
                <a:effectLst/>
                <a:latin typeface="+mn-lt"/>
                <a:ea typeface="+mn-ea"/>
                <a:cs typeface="+mn-cs"/>
              </a:rPr>
              <a:t>launchd</a:t>
            </a:r>
            <a:r>
              <a:rPr lang="en-US" altLang="zh-CN" sz="1200" kern="1200" dirty="0" smtClean="0">
                <a:solidFill>
                  <a:schemeClr val="tx1"/>
                </a:solidFill>
                <a:effectLst/>
                <a:latin typeface="+mn-lt"/>
                <a:ea typeface="+mn-ea"/>
                <a:cs typeface="+mn-cs"/>
              </a:rPr>
              <a:t>) or proxy process(e.g. </a:t>
            </a:r>
            <a:r>
              <a:rPr lang="en-US" altLang="zh-CN" sz="1200" kern="1200" dirty="0" err="1" smtClean="0">
                <a:solidFill>
                  <a:schemeClr val="tx1"/>
                </a:solidFill>
                <a:effectLst/>
                <a:latin typeface="+mn-lt"/>
                <a:ea typeface="+mn-ea"/>
                <a:cs typeface="+mn-cs"/>
              </a:rPr>
              <a:t>misagent</a:t>
            </a:r>
            <a:r>
              <a:rPr lang="en-US" altLang="zh-CN" sz="1200" kern="1200" dirty="0" smtClean="0">
                <a:solidFill>
                  <a:schemeClr val="tx1"/>
                </a:solidFill>
                <a:effectLst/>
                <a:latin typeface="+mn-lt"/>
                <a:ea typeface="+mn-ea"/>
                <a:cs typeface="+mn-cs"/>
              </a:rPr>
              <a:t>) to high privilege. For example, </a:t>
            </a:r>
            <a:r>
              <a:rPr lang="en-US" altLang="zh-CN" sz="1200" kern="1200" dirty="0" err="1" smtClean="0">
                <a:solidFill>
                  <a:schemeClr val="tx1"/>
                </a:solidFill>
                <a:effectLst/>
                <a:latin typeface="+mn-lt"/>
                <a:ea typeface="+mn-ea"/>
                <a:cs typeface="+mn-cs"/>
              </a:rPr>
              <a:t>misagent</a:t>
            </a:r>
            <a:r>
              <a:rPr lang="en-US" altLang="zh-CN" sz="1200" kern="1200" dirty="0" smtClean="0">
                <a:solidFill>
                  <a:schemeClr val="tx1"/>
                </a:solidFill>
                <a:effectLst/>
                <a:latin typeface="+mn-lt"/>
                <a:ea typeface="+mn-ea"/>
                <a:cs typeface="+mn-cs"/>
              </a:rPr>
              <a:t> (which would </a:t>
            </a:r>
            <a:r>
              <a:rPr lang="en-US" altLang="zh-CN" sz="1200" kern="1200" dirty="0" err="1" smtClean="0">
                <a:solidFill>
                  <a:schemeClr val="tx1"/>
                </a:solidFill>
                <a:effectLst/>
                <a:latin typeface="+mn-lt"/>
                <a:ea typeface="+mn-ea"/>
                <a:cs typeface="+mn-cs"/>
              </a:rPr>
              <a:t>xpc</a:t>
            </a:r>
            <a:r>
              <a:rPr lang="en-US" altLang="zh-CN" sz="1200" kern="1200" dirty="0" smtClean="0">
                <a:solidFill>
                  <a:schemeClr val="tx1"/>
                </a:solidFill>
                <a:effectLst/>
                <a:latin typeface="+mn-lt"/>
                <a:ea typeface="+mn-ea"/>
                <a:cs typeface="+mn-cs"/>
              </a:rPr>
              <a:t> with </a:t>
            </a:r>
            <a:r>
              <a:rPr lang="en-US" altLang="zh-CN" sz="1200" kern="1200" dirty="0" err="1" smtClean="0">
                <a:solidFill>
                  <a:schemeClr val="tx1"/>
                </a:solidFill>
                <a:effectLst/>
                <a:latin typeface="+mn-lt"/>
                <a:ea typeface="+mn-ea"/>
                <a:cs typeface="+mn-cs"/>
              </a:rPr>
              <a:t>lockdownd</a:t>
            </a:r>
            <a:r>
              <a:rPr lang="en-US" altLang="zh-CN" sz="1200" kern="1200" dirty="0" smtClean="0">
                <a:solidFill>
                  <a:schemeClr val="tx1"/>
                </a:solidFill>
                <a:effectLst/>
                <a:latin typeface="+mn-lt"/>
                <a:ea typeface="+mn-ea"/>
                <a:cs typeface="+mn-cs"/>
              </a:rPr>
              <a:t> daemon with root privilege) would be trigger to enumerate installed provision profile.</a:t>
            </a: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Profiledß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àmisagent</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com.apple.misagent</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[2916:289299    (profiled)]:    </a:t>
            </a:r>
            <a:r>
              <a:rPr lang="en-US" altLang="zh-CN" sz="1200" b="0" i="0" u="none" strike="noStrike" kern="1200" baseline="0" dirty="0" err="1" smtClean="0">
                <a:solidFill>
                  <a:schemeClr val="tx1"/>
                </a:solidFill>
                <a:latin typeface="+mn-lt"/>
                <a:ea typeface="+mn-ea"/>
                <a:cs typeface="+mn-cs"/>
              </a:rPr>
              <a:t>libxpc.dylib!xpc_connection_send_message_with_reply_sync</a:t>
            </a:r>
            <a:r>
              <a:rPr lang="en-US" altLang="zh-CN" sz="1200" b="0" i="0" u="none" strike="noStrike" kern="1200" baseline="0" dirty="0" smtClean="0">
                <a:solidFill>
                  <a:schemeClr val="tx1"/>
                </a:solidFill>
                <a:latin typeface="+mn-lt"/>
                <a:ea typeface="+mn-ea"/>
                <a:cs typeface="+mn-cs"/>
              </a:rPr>
              <a:t>        :       connection=0x1575c100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com.apple.misagent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=3115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misagent</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[2916:205566    (profiled)]:    libsystem_kernel.</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read_nocancel</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0x26032dcb Foundation!_</a:t>
            </a:r>
            <a:r>
              <a:rPr lang="en-US" altLang="zh-CN" sz="1200" b="0" i="0" u="none" strike="noStrike" kern="1200" baseline="0" dirty="0" err="1" smtClean="0">
                <a:solidFill>
                  <a:schemeClr val="tx1"/>
                </a:solidFill>
                <a:latin typeface="+mn-lt"/>
                <a:ea typeface="+mn-ea"/>
                <a:cs typeface="+mn-cs"/>
              </a:rPr>
              <a:t>NSReadFromFileDescriptorWithProgress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0x26032c11 Foundation!_</a:t>
            </a:r>
            <a:r>
              <a:rPr lang="en-US" altLang="zh-CN" sz="1200" b="0" i="0" u="none" strike="noStrike" kern="1200" baseline="0" dirty="0" err="1" smtClean="0">
                <a:solidFill>
                  <a:schemeClr val="tx1"/>
                </a:solidFill>
                <a:latin typeface="+mn-lt"/>
                <a:ea typeface="+mn-ea"/>
                <a:cs typeface="+mn-cs"/>
              </a:rPr>
              <a:t>NSReadBytesFromFileWithExtendedAttributes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0x260328ad Foundation!-[</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initWithContentsOfFile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0x26037f33 Foundation!+[</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dataWithContentsOfFile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0x2f1063d3 </a:t>
            </a:r>
            <a:r>
              <a:rPr lang="en-US" altLang="zh-CN" sz="1200" b="0" i="0" u="none" strike="noStrike" kern="1200" baseline="0" dirty="0" err="1" smtClean="0">
                <a:solidFill>
                  <a:schemeClr val="tx1"/>
                </a:solidFill>
                <a:latin typeface="+mn-lt"/>
                <a:ea typeface="+mn-ea"/>
                <a:cs typeface="+mn-cs"/>
              </a:rPr>
              <a:t>ManagedConfiguration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MCManifest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installedProfileDataWithIdentifier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0x2f10629d </a:t>
            </a:r>
            <a:r>
              <a:rPr lang="en-US" altLang="zh-CN" sz="1200" b="0" i="0" u="none" strike="noStrike" kern="1200" baseline="0" dirty="0" err="1" smtClean="0">
                <a:solidFill>
                  <a:schemeClr val="tx1"/>
                </a:solidFill>
                <a:latin typeface="+mn-lt"/>
                <a:ea typeface="+mn-ea"/>
                <a:cs typeface="+mn-cs"/>
              </a:rPr>
              <a:t>ManagedConfiguration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MCManifest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installedProfileWithIdentifier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0x148a39 profiled!0x55a39,      </a:t>
            </a:r>
          </a:p>
          <a:p>
            <a:pPr rtl="0"/>
            <a:r>
              <a:rPr lang="en-US" altLang="zh-CN" sz="1200" b="0" i="0" u="none" strike="noStrike" kern="1200" baseline="0" dirty="0" smtClean="0">
                <a:solidFill>
                  <a:schemeClr val="tx1"/>
                </a:solidFill>
                <a:latin typeface="+mn-lt"/>
                <a:ea typeface="+mn-ea"/>
                <a:cs typeface="+mn-cs"/>
              </a:rPr>
              <a:t>0x13231d profiled!0x3f31d,      </a:t>
            </a:r>
          </a:p>
          <a:p>
            <a:pPr rtl="0"/>
            <a:r>
              <a:rPr lang="en-US" altLang="zh-CN" sz="1200" b="0" i="0" u="none" strike="noStrike" kern="1200" baseline="0" dirty="0" smtClean="0">
                <a:solidFill>
                  <a:schemeClr val="tx1"/>
                </a:solidFill>
                <a:latin typeface="+mn-lt"/>
                <a:ea typeface="+mn-ea"/>
                <a:cs typeface="+mn-cs"/>
              </a:rPr>
              <a:t>0x37434f1d libsystem_notify.dylib!___notify_dispatch_local_notification_block_invoke,   </a:t>
            </a:r>
          </a:p>
          <a:p>
            <a:pPr rtl="0"/>
            <a:r>
              <a:rPr lang="en-US" altLang="zh-CN" sz="1200" b="0" i="0" u="none" strike="noStrike" kern="1200" baseline="0" dirty="0" smtClean="0">
                <a:solidFill>
                  <a:schemeClr val="tx1"/>
                </a:solidFill>
                <a:latin typeface="+mn-lt"/>
                <a:ea typeface="+mn-ea"/>
                <a:cs typeface="+mn-cs"/>
              </a:rPr>
              <a:t>0x37284d2b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0x37284d17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dispatch_client_callout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0x372930b1 libdispatch.dylib!_dispatch_main_queue_callback_4CF$VARIANT$mp,      </a:t>
            </a:r>
          </a:p>
          <a:p>
            <a:pPr rtl="0"/>
            <a:r>
              <a:rPr lang="en-US" altLang="zh-CN" sz="1200" b="0" i="0" u="none" strike="noStrike" kern="1200" baseline="0" dirty="0" smtClean="0">
                <a:solidFill>
                  <a:schemeClr val="tx1"/>
                </a:solidFill>
                <a:latin typeface="+mn-lt"/>
                <a:ea typeface="+mn-ea"/>
                <a:cs typeface="+mn-cs"/>
              </a:rPr>
              <a:t>0x252de9ad CoreFoundation!__CFRUNLOOP_IS_SERVICING_THE_MAIN_DISPATCH_QUEUE__,   </a:t>
            </a:r>
          </a:p>
          <a:p>
            <a:pPr rtl="0"/>
            <a:r>
              <a:rPr lang="en-US" altLang="zh-CN" sz="1200" b="0" i="0" u="none" strike="noStrike" kern="1200" baseline="0" dirty="0" smtClean="0">
                <a:solidFill>
                  <a:schemeClr val="tx1"/>
                </a:solidFill>
                <a:latin typeface="+mn-lt"/>
                <a:ea typeface="+mn-ea"/>
                <a:cs typeface="+mn-cs"/>
              </a:rPr>
              <a:t>0x252dcea7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CFRunLoopRun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0x25230249 </a:t>
            </a:r>
            <a:r>
              <a:rPr lang="en-US" altLang="zh-CN" sz="1200" b="0" i="0" u="none" strike="noStrike" kern="1200" baseline="0" dirty="0" err="1" smtClean="0">
                <a:solidFill>
                  <a:schemeClr val="tx1"/>
                </a:solidFill>
                <a:latin typeface="+mn-lt"/>
                <a:ea typeface="+mn-ea"/>
                <a:cs typeface="+mn-cs"/>
              </a:rPr>
              <a:t>CoreFoundation!CFRunLoopRunSpecific</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0x25230035 </a:t>
            </a:r>
            <a:r>
              <a:rPr lang="en-US" altLang="zh-CN" sz="1200" b="0" i="0" u="none" strike="noStrike" kern="1200" baseline="0" dirty="0" err="1" smtClean="0">
                <a:solidFill>
                  <a:schemeClr val="tx1"/>
                </a:solidFill>
                <a:latin typeface="+mn-lt"/>
                <a:ea typeface="+mn-ea"/>
                <a:cs typeface="+mn-cs"/>
              </a:rPr>
              <a:t>CoreFoundation!CFRunLoopRunInMode</a:t>
            </a:r>
            <a:endParaRPr lang="en-US" altLang="zh-CN" sz="1200" b="0" i="0" u="none" strike="noStrike" kern="1200" baseline="0" dirty="0" smtClean="0">
              <a:solidFill>
                <a:schemeClr val="tx1"/>
              </a:solidFill>
              <a:latin typeface="+mn-lt"/>
              <a:ea typeface="+mn-ea"/>
              <a:cs typeface="+mn-cs"/>
            </a:endParaRPr>
          </a:p>
          <a:p>
            <a:endParaRPr lang="en-US" altLang="zh-CN" dirty="0" smtClean="0"/>
          </a:p>
          <a:p>
            <a:endParaRPr lang="en-US" altLang="zh-CN" dirty="0" smtClean="0"/>
          </a:p>
          <a:p>
            <a:pPr rtl="0"/>
            <a:r>
              <a:rPr lang="en-US" altLang="zh-CN" sz="1200" b="0" i="0" u="none" strike="noStrike" kern="1200" baseline="0" dirty="0" err="1" smtClean="0">
                <a:solidFill>
                  <a:schemeClr val="tx1"/>
                </a:solidFill>
                <a:latin typeface="+mn-lt"/>
                <a:ea typeface="+mn-ea"/>
                <a:cs typeface="+mn-cs"/>
              </a:rPr>
              <a:t>Profiledß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àSafari</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xpc_connection_get_pid_by_address</a:t>
            </a:r>
            <a:r>
              <a:rPr lang="en-US" altLang="zh-CN" sz="1200" b="0" i="0" u="none" strike="noStrike" kern="1200" baseline="0" dirty="0" smtClean="0">
                <a:solidFill>
                  <a:schemeClr val="tx1"/>
                </a:solidFill>
                <a:latin typeface="+mn-lt"/>
                <a:ea typeface="+mn-ea"/>
                <a:cs typeface="+mn-cs"/>
              </a:rPr>
              <a:t>:      3360</a:t>
            </a: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[2916:289134    (profiled)]: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       connection=0x1553e0d0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=3360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MobileSafari</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[2916:289134    (profiled)]: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0x25320064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forwarding_prep_b</a:t>
            </a:r>
            <a:r>
              <a:rPr lang="en-US" altLang="zh-CN" sz="1200" b="0" i="0" u="none" strike="noStrike" kern="1200" baseline="0" dirty="0" smtClean="0">
                <a:solidFill>
                  <a:schemeClr val="tx1"/>
                </a:solidFill>
                <a:latin typeface="+mn-lt"/>
                <a:ea typeface="+mn-ea"/>
                <a:cs typeface="+mn-cs"/>
              </a:rPr>
              <a:t>___,       </a:t>
            </a:r>
          </a:p>
          <a:p>
            <a:pPr rtl="0"/>
            <a:r>
              <a:rPr lang="en-US" altLang="zh-CN" sz="1200" b="0" i="0" u="none" strike="noStrike" kern="1200" baseline="0" dirty="0" smtClean="0">
                <a:solidFill>
                  <a:schemeClr val="tx1"/>
                </a:solidFill>
                <a:latin typeface="+mn-lt"/>
                <a:ea typeface="+mn-ea"/>
                <a:cs typeface="+mn-cs"/>
              </a:rPr>
              <a:t>0xf75f4 profiled!0x45f4,        </a:t>
            </a:r>
          </a:p>
          <a:p>
            <a:pPr rtl="0"/>
            <a:r>
              <a:rPr lang="en-US" altLang="zh-CN" sz="1200" b="0" i="0" u="none" strike="noStrike" kern="1200" baseline="0" dirty="0" smtClean="0">
                <a:solidFill>
                  <a:schemeClr val="tx1"/>
                </a:solidFill>
                <a:latin typeface="+mn-lt"/>
                <a:ea typeface="+mn-ea"/>
                <a:cs typeface="+mn-cs"/>
              </a:rPr>
              <a:t>0x36b8be70 </a:t>
            </a:r>
            <a:r>
              <a:rPr lang="en-US" altLang="zh-CN" sz="1200" b="0" i="0" u="none" strike="noStrike" kern="1200" baseline="0" dirty="0" err="1" smtClean="0">
                <a:solidFill>
                  <a:schemeClr val="tx1"/>
                </a:solidFill>
                <a:latin typeface="+mn-lt"/>
                <a:ea typeface="+mn-ea"/>
                <a:cs typeface="+mn-cs"/>
              </a:rPr>
              <a:t>libobjc.A.dylib!object_dispose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0x36b9e41a </a:t>
            </a:r>
            <a:r>
              <a:rPr lang="en-US" altLang="zh-CN" sz="1200" b="0" i="0" u="none" strike="noStrike" kern="1200" baseline="0" dirty="0" err="1" smtClean="0">
                <a:solidFill>
                  <a:schemeClr val="tx1"/>
                </a:solidFill>
                <a:latin typeface="+mn-lt"/>
                <a:ea typeface="+mn-ea"/>
                <a:cs typeface="+mn-cs"/>
              </a:rPr>
              <a:t>libobjc.A.dylib!objc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DenseMapBase</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true,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&gt;, </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true&gt;::find(</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a:t>
            </a:r>
            <a:r>
              <a:rPr lang="en-US" altLang="zh-CN" sz="1200" b="0" i="0" u="none" strike="noStrike" kern="1200" baseline="0" dirty="0" err="1" smtClean="0">
                <a:solidFill>
                  <a:schemeClr val="tx1"/>
                </a:solidFill>
                <a:latin typeface="+mn-lt"/>
                <a:ea typeface="+mn-ea"/>
                <a:cs typeface="+mn-cs"/>
              </a:rPr>
              <a:t>const</a:t>
            </a:r>
            <a:r>
              <a:rPr lang="en-US" altLang="zh-CN" sz="1200" b="0" i="0" u="none" strike="noStrike" kern="1200" baseline="0" dirty="0" smtClean="0">
                <a:solidFill>
                  <a:schemeClr val="tx1"/>
                </a:solidFill>
                <a:latin typeface="+mn-lt"/>
                <a:ea typeface="+mn-ea"/>
                <a:cs typeface="+mn-cs"/>
              </a:rPr>
              <a:t>&amp;), </a:t>
            </a:r>
          </a:p>
          <a:p>
            <a:pPr rtl="0"/>
            <a:r>
              <a:rPr lang="en-US" altLang="zh-CN" sz="1200" b="0" i="0" u="none" strike="noStrike" kern="1200" baseline="0" dirty="0" smtClean="0">
                <a:solidFill>
                  <a:schemeClr val="tx1"/>
                </a:solidFill>
                <a:latin typeface="+mn-lt"/>
                <a:ea typeface="+mn-ea"/>
                <a:cs typeface="+mn-cs"/>
              </a:rPr>
              <a:t>0x37284d2a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0x3729192a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dispatch_queue_drain$VARIANT$mp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0x37290f68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dispatch_queue_invoke$VARIANT$mp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0x37293af0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dispatch_root_queue_drain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0x37293474 libdispatch.dylib!_dispatch_worker_thread3,  </a:t>
            </a:r>
          </a:p>
          <a:p>
            <a:pPr rtl="0"/>
            <a:r>
              <a:rPr lang="en-US" altLang="zh-CN" sz="1200" b="0" i="0" u="none" strike="noStrike" kern="1200" baseline="0" dirty="0" smtClean="0">
                <a:solidFill>
                  <a:schemeClr val="tx1"/>
                </a:solidFill>
                <a:latin typeface="+mn-lt"/>
                <a:ea typeface="+mn-ea"/>
                <a:cs typeface="+mn-cs"/>
              </a:rPr>
              <a:t>0x372934d4 libdispatch.dylib!_dispatch_worker_thread3,  </a:t>
            </a:r>
          </a:p>
          <a:p>
            <a:pPr rtl="0"/>
            <a:r>
              <a:rPr lang="en-US" altLang="zh-CN" sz="1200" b="0" i="0" u="none" strike="noStrike" kern="1200" baseline="0" dirty="0" smtClean="0">
                <a:solidFill>
                  <a:schemeClr val="tx1"/>
                </a:solidFill>
                <a:latin typeface="+mn-lt"/>
                <a:ea typeface="+mn-ea"/>
                <a:cs typeface="+mn-cs"/>
              </a:rPr>
              <a:t>0x3743eb44 libsystem_pthread.</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pthread_wqthread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0x3743e734 </a:t>
            </a:r>
            <a:r>
              <a:rPr lang="en-US" altLang="zh-CN" sz="1200" b="0" i="0" u="none" strike="noStrike" kern="1200" baseline="0" dirty="0" err="1" smtClean="0">
                <a:solidFill>
                  <a:schemeClr val="tx1"/>
                </a:solidFill>
                <a:latin typeface="+mn-lt"/>
                <a:ea typeface="+mn-ea"/>
                <a:cs typeface="+mn-cs"/>
              </a:rPr>
              <a:t>libsystem_pthread.dylib!start_wqthread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0x37293474 libdispatch.dylib!_dispatch_worker_thread3</a:t>
            </a:r>
          </a:p>
          <a:p>
            <a:pPr rtl="0"/>
            <a:r>
              <a:rPr lang="en-US" altLang="zh-CN" sz="1200" b="0" i="0" u="none" strike="noStrike" kern="1200" baseline="0" dirty="0" smtClean="0">
                <a:solidFill>
                  <a:schemeClr val="tx1"/>
                </a:solidFill>
                <a:latin typeface="+mn-lt"/>
                <a:ea typeface="+mn-ea"/>
                <a:cs typeface="+mn-cs"/>
              </a:rPr>
              <a:t>{"time":"2017-10-16T05:56:23.672Z","txnType":"moony?","lib":"libxpc.dylib","method":"xpc_connection_send_message","artifact":[{"name":"connection","value":"0x1553e0d0","argSeq":0},{"</a:t>
            </a:r>
            <a:r>
              <a:rPr lang="en-US" altLang="zh-CN" sz="1200" b="0" i="0" u="none" strike="noStrike" kern="1200" baseline="0" dirty="0" err="1" smtClean="0">
                <a:solidFill>
                  <a:schemeClr val="tx1"/>
                </a:solidFill>
                <a:latin typeface="+mn-lt"/>
                <a:ea typeface="+mn-ea"/>
                <a:cs typeface="+mn-cs"/>
              </a:rPr>
              <a:t>name":"connection</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info","value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a:t>
            </a:r>
            <a:r>
              <a:rPr lang="en-US" altLang="zh-CN" sz="1200" b="0" i="0" u="none" strike="noStrike" kern="1200" baseline="0" dirty="0" smtClean="0">
                <a:solidFill>
                  <a:schemeClr val="tx1"/>
                </a:solidFill>
                <a:latin typeface="+mn-lt"/>
                <a:ea typeface="+mn-ea"/>
                <a:cs typeface="+mn-cs"/>
              </a:rPr>
              <a:t>=0x1553e0d0\</a:t>
            </a:r>
            <a:r>
              <a:rPr lang="en-US" altLang="zh-CN" sz="1200" b="0" i="0" u="none" strike="noStrike" kern="1200" baseline="0" dirty="0" err="1" smtClean="0">
                <a:solidFill>
                  <a:schemeClr val="tx1"/>
                </a:solidFill>
                <a:latin typeface="+mn-lt"/>
                <a:ea typeface="+mn-ea"/>
                <a:cs typeface="+mn-cs"/>
              </a:rPr>
              <a:t>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tconnectionPid</a:t>
            </a:r>
            <a:r>
              <a:rPr lang="en-US" altLang="zh-CN" sz="1200" b="0" i="0" u="none" strike="noStrike" kern="1200" baseline="0" dirty="0" smtClean="0">
                <a:solidFill>
                  <a:schemeClr val="tx1"/>
                </a:solidFill>
                <a:latin typeface="+mn-lt"/>
                <a:ea typeface="+mn-ea"/>
                <a:cs typeface="+mn-cs"/>
              </a:rPr>
              <a:t>=3360\</a:t>
            </a:r>
            <a:r>
              <a:rPr lang="en-US" altLang="zh-CN" sz="1200" b="0" i="0" u="none" strike="noStrike" kern="1200" baseline="0" dirty="0" err="1" smtClean="0">
                <a:solidFill>
                  <a:schemeClr val="tx1"/>
                </a:solidFill>
                <a:latin typeface="+mn-lt"/>
                <a:ea typeface="+mn-ea"/>
                <a:cs typeface="+mn-cs"/>
              </a:rPr>
              <a:t>tconnectionProcName</a:t>
            </a:r>
            <a:r>
              <a:rPr lang="en-US" altLang="zh-CN" sz="1200" b="0" i="0" u="none" strike="noStrike" kern="1200" baseline="0" dirty="0" smtClean="0">
                <a:solidFill>
                  <a:schemeClr val="tx1"/>
                </a:solidFill>
                <a:latin typeface="+mn-lt"/>
                <a:ea typeface="+mn-ea"/>
                <a:cs typeface="+mn-cs"/>
              </a:rPr>
              <a:t>=MobileSafari","argSeq":0},{"name":"retval","value":360015936,"argSeq":-1}]}</a:t>
            </a:r>
          </a:p>
          <a:p>
            <a:pPr rtl="0"/>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SpringBoardß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àSafari</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com.apple.assertiond.processassertionconnection</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[2722:164942    (</a:t>
            </a:r>
            <a:r>
              <a:rPr lang="en-US" altLang="zh-CN" sz="1200" b="0" i="0" u="none" strike="noStrike" kern="1200" baseline="0" dirty="0" err="1" smtClean="0">
                <a:solidFill>
                  <a:schemeClr val="tx1"/>
                </a:solidFill>
                <a:latin typeface="+mn-lt"/>
                <a:ea typeface="+mn-ea"/>
                <a:cs typeface="+mn-cs"/>
              </a:rPr>
              <a:t>SpringBoard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       connection=0x164ceab0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=2787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MobileSafari</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[2722:164942    (</a:t>
            </a:r>
            <a:r>
              <a:rPr lang="en-US" altLang="zh-CN" sz="1200" b="0" i="0" u="none" strike="noStrike" kern="1200" baseline="0" dirty="0" err="1" smtClean="0">
                <a:solidFill>
                  <a:schemeClr val="tx1"/>
                </a:solidFill>
                <a:latin typeface="+mn-lt"/>
                <a:ea typeface="+mn-ea"/>
                <a:cs typeface="+mn-cs"/>
              </a:rPr>
              <a:t>SpringBoard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0x2834f92a </a:t>
            </a:r>
            <a:r>
              <a:rPr lang="en-US" altLang="zh-CN" sz="1200" b="0" i="0" u="none" strike="noStrike" kern="1200" baseline="0" dirty="0" err="1" smtClean="0">
                <a:solidFill>
                  <a:schemeClr val="tx1"/>
                </a:solidFill>
                <a:latin typeface="+mn-lt"/>
                <a:ea typeface="+mn-ea"/>
                <a:cs typeface="+mn-cs"/>
              </a:rPr>
              <a:t>BaseBoard</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BSXPCMessage</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messageWithPacker:replyHandler:replyQueue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0x2a663846 </a:t>
            </a:r>
            <a:r>
              <a:rPr lang="en-US" altLang="zh-CN" sz="1200" b="0" i="0" u="none" strike="noStrike" kern="1200" baseline="0" dirty="0" err="1" smtClean="0">
                <a:solidFill>
                  <a:schemeClr val="tx1"/>
                </a:solidFill>
                <a:latin typeface="+mn-lt"/>
                <a:ea typeface="+mn-ea"/>
                <a:cs typeface="+mn-cs"/>
              </a:rPr>
              <a:t>FrontBoard</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FBWorkspaceServer</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queue_sendMessage:withMessagePacker:withReplyHandler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0x2a6635dc </a:t>
            </a:r>
            <a:r>
              <a:rPr lang="en-US" altLang="zh-CN" sz="1200" b="0" i="0" u="none" strike="noStrike" kern="1200" baseline="0" dirty="0" err="1" smtClean="0">
                <a:solidFill>
                  <a:schemeClr val="tx1"/>
                </a:solidFill>
                <a:latin typeface="+mn-lt"/>
                <a:ea typeface="+mn-ea"/>
                <a:cs typeface="+mn-cs"/>
              </a:rPr>
              <a:t>FrontBoard</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FBWorkspaceServer</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queue_sendMessage:withEvent:withResponseEvent:ofType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0x346bd49c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dispatch_queue_drain$VARIANT$mp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0x2a663546 </a:t>
            </a:r>
            <a:r>
              <a:rPr lang="en-US" altLang="zh-CN" sz="1200" b="0" i="0" u="none" strike="noStrike" kern="1200" baseline="0" dirty="0" err="1" smtClean="0">
                <a:solidFill>
                  <a:schemeClr val="tx1"/>
                </a:solidFill>
                <a:latin typeface="+mn-lt"/>
                <a:ea typeface="+mn-ea"/>
                <a:cs typeface="+mn-cs"/>
              </a:rPr>
              <a:t>FrontBoard</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FBWorkspaceServer</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queue_sendMessage:withEvent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0x2a66316e </a:t>
            </a:r>
            <a:r>
              <a:rPr lang="en-US" altLang="zh-CN" sz="1200" b="0" i="0" u="none" strike="noStrike" kern="1200" baseline="0" dirty="0" err="1" smtClean="0">
                <a:solidFill>
                  <a:schemeClr val="tx1"/>
                </a:solidFill>
                <a:latin typeface="+mn-lt"/>
                <a:ea typeface="+mn-ea"/>
                <a:cs typeface="+mn-cs"/>
              </a:rPr>
              <a:t>FrontBoard</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FBWorkspaceServer</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endTransaction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0x346b0d2a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0x346bd92a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dispatch_queue_drain$VARIANT$mp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0x346bcf68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dispatch_queue_invoke$VARIANT$mp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0x346bf664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dispatch_root_queue_drain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0x346bf474 libdispatch.dylib!_dispatch_worker_thread3,  </a:t>
            </a:r>
          </a:p>
          <a:p>
            <a:pPr rtl="0"/>
            <a:r>
              <a:rPr lang="en-US" altLang="zh-CN" sz="1200" b="0" i="0" u="none" strike="noStrike" kern="1200" baseline="0" dirty="0" smtClean="0">
                <a:solidFill>
                  <a:schemeClr val="tx1"/>
                </a:solidFill>
                <a:latin typeface="+mn-lt"/>
                <a:ea typeface="+mn-ea"/>
                <a:cs typeface="+mn-cs"/>
              </a:rPr>
              <a:t>0x346bf4d4 libdispatch.dylib!_dispatch_worker_thread3,  </a:t>
            </a:r>
          </a:p>
          <a:p>
            <a:pPr rtl="0"/>
            <a:r>
              <a:rPr lang="en-US" altLang="zh-CN" sz="1200" b="0" i="0" u="none" strike="noStrike" kern="1200" baseline="0" dirty="0" smtClean="0">
                <a:solidFill>
                  <a:schemeClr val="tx1"/>
                </a:solidFill>
                <a:latin typeface="+mn-lt"/>
                <a:ea typeface="+mn-ea"/>
                <a:cs typeface="+mn-cs"/>
              </a:rPr>
              <a:t>0x3486ab44 libsystem_pthread.</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pthread_wqthread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0x3486a734 </a:t>
            </a:r>
            <a:r>
              <a:rPr lang="en-US" altLang="zh-CN" sz="1200" b="0" i="0" u="none" strike="noStrike" kern="1200" baseline="0" dirty="0" err="1" smtClean="0">
                <a:solidFill>
                  <a:schemeClr val="tx1"/>
                </a:solidFill>
                <a:latin typeface="+mn-lt"/>
                <a:ea typeface="+mn-ea"/>
                <a:cs typeface="+mn-cs"/>
              </a:rPr>
              <a:t>libsystem_pthread.dylib!start_wqthread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0x346bf474 libdispatch.dylib!_dispatch_worker_thread3</a:t>
            </a:r>
          </a:p>
          <a:p>
            <a:pPr rtl="0"/>
            <a:r>
              <a:rPr lang="en-US" altLang="zh-CN" sz="1200" b="0" i="0" u="none" strike="noStrike" kern="1200" baseline="0" dirty="0" smtClean="0">
                <a:solidFill>
                  <a:schemeClr val="tx1"/>
                </a:solidFill>
                <a:latin typeface="+mn-lt"/>
                <a:ea typeface="+mn-ea"/>
                <a:cs typeface="+mn-cs"/>
              </a:rPr>
              <a:t>{"time":"2018-03-02T06:17:25.042Z","txnType":"moony?","lib":"libxpc.dylib","method":"xpc_connection_send_message","artifact":[{"name":"connection","value":"0x164ceab0","argSeq":0},{"</a:t>
            </a:r>
            <a:r>
              <a:rPr lang="en-US" altLang="zh-CN" sz="1200" b="0" i="0" u="none" strike="noStrike" kern="1200" baseline="0" dirty="0" err="1" smtClean="0">
                <a:solidFill>
                  <a:schemeClr val="tx1"/>
                </a:solidFill>
                <a:latin typeface="+mn-lt"/>
                <a:ea typeface="+mn-ea"/>
                <a:cs typeface="+mn-cs"/>
              </a:rPr>
              <a:t>name":"connection</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info","value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a:t>
            </a:r>
            <a:r>
              <a:rPr lang="en-US" altLang="zh-CN" sz="1200" b="0" i="0" u="none" strike="noStrike" kern="1200" baseline="0" dirty="0" smtClean="0">
                <a:solidFill>
                  <a:schemeClr val="tx1"/>
                </a:solidFill>
                <a:latin typeface="+mn-lt"/>
                <a:ea typeface="+mn-ea"/>
                <a:cs typeface="+mn-cs"/>
              </a:rPr>
              <a:t>=0x164ceab0\</a:t>
            </a:r>
            <a:r>
              <a:rPr lang="en-US" altLang="zh-CN" sz="1200" b="0" i="0" u="none" strike="noStrike" kern="1200" baseline="0" dirty="0" err="1" smtClean="0">
                <a:solidFill>
                  <a:schemeClr val="tx1"/>
                </a:solidFill>
                <a:latin typeface="+mn-lt"/>
                <a:ea typeface="+mn-ea"/>
                <a:cs typeface="+mn-cs"/>
              </a:rPr>
              <a:t>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tconnectionPid</a:t>
            </a:r>
            <a:r>
              <a:rPr lang="en-US" altLang="zh-CN" sz="1200" b="0" i="0" u="none" strike="noStrike" kern="1200" baseline="0" dirty="0" smtClean="0">
                <a:solidFill>
                  <a:schemeClr val="tx1"/>
                </a:solidFill>
                <a:latin typeface="+mn-lt"/>
                <a:ea typeface="+mn-ea"/>
                <a:cs typeface="+mn-cs"/>
              </a:rPr>
              <a:t>=2787\</a:t>
            </a:r>
            <a:r>
              <a:rPr lang="en-US" altLang="zh-CN" sz="1200" b="0" i="0" u="none" strike="noStrike" kern="1200" baseline="0" dirty="0" err="1" smtClean="0">
                <a:solidFill>
                  <a:schemeClr val="tx1"/>
                </a:solidFill>
                <a:latin typeface="+mn-lt"/>
                <a:ea typeface="+mn-ea"/>
                <a:cs typeface="+mn-cs"/>
              </a:rPr>
              <a:t>tconnectionProcName</a:t>
            </a:r>
            <a:r>
              <a:rPr lang="en-US" altLang="zh-CN" sz="1200" b="0" i="0" u="none" strike="noStrike" kern="1200" baseline="0" dirty="0" smtClean="0">
                <a:solidFill>
                  <a:schemeClr val="tx1"/>
                </a:solidFill>
                <a:latin typeface="+mn-lt"/>
                <a:ea typeface="+mn-ea"/>
                <a:cs typeface="+mn-cs"/>
              </a:rPr>
              <a:t>=MobileSafari","argSeq":0},{"name":"retval","value":369965744,"argSeq":-1}]}</a:t>
            </a:r>
          </a:p>
          <a:p>
            <a:pPr rtl="0"/>
            <a:endParaRPr lang="zh-CN" altLang="en-US" sz="1200" b="0" i="0" u="none" strike="noStrike" kern="1200" baseline="0" dirty="0" smtClean="0">
              <a:solidFill>
                <a:schemeClr val="tx1"/>
              </a:solidFill>
              <a:latin typeface="+mn-lt"/>
              <a:ea typeface="+mn-ea"/>
              <a:cs typeface="+mn-cs"/>
            </a:endParaRPr>
          </a:p>
          <a:p>
            <a:endParaRPr lang="en-US" altLang="zh-CN" dirty="0" smtClean="0"/>
          </a:p>
          <a:p>
            <a:pPr rtl="0"/>
            <a:r>
              <a:rPr lang="en-US" altLang="zh-CN" sz="1200" b="0" i="0" u="none" strike="noStrike" kern="1200" baseline="0" dirty="0" err="1" smtClean="0">
                <a:solidFill>
                  <a:schemeClr val="tx1"/>
                </a:solidFill>
                <a:latin typeface="+mn-lt"/>
                <a:ea typeface="+mn-ea"/>
                <a:cs typeface="+mn-cs"/>
              </a:rPr>
              <a:t>SpringBoardß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àProfiled</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[2722:165042    (</a:t>
            </a:r>
            <a:r>
              <a:rPr lang="en-US" altLang="zh-CN" sz="1200" b="0" i="0" u="none" strike="noStrike" kern="1200" baseline="0" dirty="0" err="1" smtClean="0">
                <a:solidFill>
                  <a:schemeClr val="tx1"/>
                </a:solidFill>
                <a:latin typeface="+mn-lt"/>
                <a:ea typeface="+mn-ea"/>
                <a:cs typeface="+mn-cs"/>
              </a:rPr>
              <a:t>SpringBoard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       connection=0x164edfb0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=2857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=profiled</a:t>
            </a:r>
          </a:p>
          <a:p>
            <a:pPr rtl="0"/>
            <a:r>
              <a:rPr lang="en-US" altLang="zh-CN" sz="1200" b="0" i="0" u="none" strike="noStrike" kern="1200" baseline="0" dirty="0" smtClean="0">
                <a:solidFill>
                  <a:schemeClr val="tx1"/>
                </a:solidFill>
                <a:latin typeface="+mn-lt"/>
                <a:ea typeface="+mn-ea"/>
                <a:cs typeface="+mn-cs"/>
              </a:rPr>
              <a:t>[2722:165042    (</a:t>
            </a:r>
            <a:r>
              <a:rPr lang="en-US" altLang="zh-CN" sz="1200" b="0" i="0" u="none" strike="noStrike" kern="1200" baseline="0" dirty="0" err="1" smtClean="0">
                <a:solidFill>
                  <a:schemeClr val="tx1"/>
                </a:solidFill>
                <a:latin typeface="+mn-lt"/>
                <a:ea typeface="+mn-ea"/>
                <a:cs typeface="+mn-cs"/>
              </a:rPr>
              <a:t>SpringBoard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libxpc.dylib!xpc_connection_send_message</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0x2a6561d8 FrontBoard!__61-[</a:t>
            </a:r>
            <a:r>
              <a:rPr lang="en-US" altLang="zh-CN" sz="1200" b="0" i="0" u="none" strike="noStrike" kern="1200" baseline="0" dirty="0" err="1" smtClean="0">
                <a:solidFill>
                  <a:schemeClr val="tx1"/>
                </a:solidFill>
                <a:latin typeface="+mn-lt"/>
                <a:ea typeface="+mn-ea"/>
                <a:cs typeface="+mn-cs"/>
              </a:rPr>
              <a:t>FBSystemServiceServer</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handleConnect:forClient:facilityID</a:t>
            </a:r>
            <a:r>
              <a:rPr lang="en-US" altLang="zh-CN" sz="1200" b="0" i="0" u="none" strike="noStrike" kern="1200" baseline="0" dirty="0" smtClean="0">
                <a:solidFill>
                  <a:schemeClr val="tx1"/>
                </a:solidFill>
                <a:latin typeface="+mn-lt"/>
                <a:ea typeface="+mn-ea"/>
                <a:cs typeface="+mn-cs"/>
              </a:rPr>
              <a:t>:]_block_invoke_2, </a:t>
            </a:r>
          </a:p>
          <a:p>
            <a:pPr rtl="0"/>
            <a:r>
              <a:rPr lang="en-US" altLang="zh-CN" sz="1200" b="0" i="0" u="none" strike="noStrike" kern="1200" baseline="0" dirty="0" smtClean="0">
                <a:solidFill>
                  <a:schemeClr val="tx1"/>
                </a:solidFill>
                <a:latin typeface="+mn-lt"/>
                <a:ea typeface="+mn-ea"/>
                <a:cs typeface="+mn-cs"/>
              </a:rPr>
              <a:t>0x2a6cecce </a:t>
            </a:r>
            <a:r>
              <a:rPr lang="en-US" altLang="zh-CN" sz="1200" b="0" i="0" u="none" strike="noStrike" kern="1200" baseline="0" dirty="0" err="1" smtClean="0">
                <a:solidFill>
                  <a:schemeClr val="tx1"/>
                </a:solidFill>
                <a:latin typeface="+mn-lt"/>
                <a:ea typeface="+mn-ea"/>
                <a:cs typeface="+mn-cs"/>
              </a:rPr>
              <a:t>FrontBoardServices</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FBSSerialQueue</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performNext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0x346b0d2a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0x346bd92a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dispatch_queue_drain$VARIANT$mp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0x346bcf68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dispatch_queue_invoke$VARIANT$mp</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0x346bf664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dispatch_root_queue_drain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0x346bf474 libdispatch.dylib!_dispatch_worker_thread3,  </a:t>
            </a:r>
          </a:p>
          <a:p>
            <a:pPr rtl="0"/>
            <a:r>
              <a:rPr lang="en-US" altLang="zh-CN" sz="1200" b="0" i="0" u="none" strike="noStrike" kern="1200" baseline="0" dirty="0" smtClean="0">
                <a:solidFill>
                  <a:schemeClr val="tx1"/>
                </a:solidFill>
                <a:latin typeface="+mn-lt"/>
                <a:ea typeface="+mn-ea"/>
                <a:cs typeface="+mn-cs"/>
              </a:rPr>
              <a:t>0x346bf4d4 libdispatch.dylib!_dispatch_worker_thread3,  </a:t>
            </a:r>
          </a:p>
          <a:p>
            <a:pPr rtl="0"/>
            <a:r>
              <a:rPr lang="en-US" altLang="zh-CN" sz="1200" b="0" i="0" u="none" strike="noStrike" kern="1200" baseline="0" dirty="0" smtClean="0">
                <a:solidFill>
                  <a:schemeClr val="tx1"/>
                </a:solidFill>
                <a:latin typeface="+mn-lt"/>
                <a:ea typeface="+mn-ea"/>
                <a:cs typeface="+mn-cs"/>
              </a:rPr>
              <a:t>0x3486ab44 libsystem_pthread.</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pthread_wqthread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0x3486a734 </a:t>
            </a:r>
            <a:r>
              <a:rPr lang="en-US" altLang="zh-CN" sz="1200" b="0" i="0" u="none" strike="noStrike" kern="1200" baseline="0" dirty="0" err="1" smtClean="0">
                <a:solidFill>
                  <a:schemeClr val="tx1"/>
                </a:solidFill>
                <a:latin typeface="+mn-lt"/>
                <a:ea typeface="+mn-ea"/>
                <a:cs typeface="+mn-cs"/>
              </a:rPr>
              <a:t>libsystem_pthread.dylib!start_wqthread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0x346bf474 libdispatch.dylib!_dispatch_worker_thread3</a:t>
            </a:r>
          </a:p>
          <a:p>
            <a:pPr rtl="0"/>
            <a:r>
              <a:rPr lang="en-US" altLang="zh-CN" sz="1200" b="0" i="0" u="none" strike="noStrike" kern="1200" baseline="0" dirty="0" smtClean="0">
                <a:solidFill>
                  <a:schemeClr val="tx1"/>
                </a:solidFill>
                <a:latin typeface="+mn-lt"/>
                <a:ea typeface="+mn-ea"/>
                <a:cs typeface="+mn-cs"/>
              </a:rPr>
              <a:t>{"time":"2018-03-02T06:17:33.894Z","txnType":"moony?","lib":"libxpc.dylib","method":"xpc_connection_send_message","artifact":[{"name":"connection","value":"0x164edfb0","argSeq":0},{"</a:t>
            </a:r>
            <a:r>
              <a:rPr lang="en-US" altLang="zh-CN" sz="1200" b="0" i="0" u="none" strike="noStrike" kern="1200" baseline="0" dirty="0" err="1" smtClean="0">
                <a:solidFill>
                  <a:schemeClr val="tx1"/>
                </a:solidFill>
                <a:latin typeface="+mn-lt"/>
                <a:ea typeface="+mn-ea"/>
                <a:cs typeface="+mn-cs"/>
              </a:rPr>
              <a:t>name":"connection</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info","value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a:t>
            </a:r>
            <a:r>
              <a:rPr lang="en-US" altLang="zh-CN" sz="1200" b="0" i="0" u="none" strike="noStrike" kern="1200" baseline="0" dirty="0" smtClean="0">
                <a:solidFill>
                  <a:schemeClr val="tx1"/>
                </a:solidFill>
                <a:latin typeface="+mn-lt"/>
                <a:ea typeface="+mn-ea"/>
                <a:cs typeface="+mn-cs"/>
              </a:rPr>
              <a:t>=0x164edfb0\</a:t>
            </a:r>
            <a:r>
              <a:rPr lang="en-US" altLang="zh-CN" sz="1200" b="0" i="0" u="none" strike="noStrike" kern="1200" baseline="0" dirty="0" err="1" smtClean="0">
                <a:solidFill>
                  <a:schemeClr val="tx1"/>
                </a:solidFill>
                <a:latin typeface="+mn-lt"/>
                <a:ea typeface="+mn-ea"/>
                <a:cs typeface="+mn-cs"/>
              </a:rPr>
              <a:t>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tconnectionPid</a:t>
            </a:r>
            <a:r>
              <a:rPr lang="en-US" altLang="zh-CN" sz="1200" b="0" i="0" u="none" strike="noStrike" kern="1200" baseline="0" dirty="0" smtClean="0">
                <a:solidFill>
                  <a:schemeClr val="tx1"/>
                </a:solidFill>
                <a:latin typeface="+mn-lt"/>
                <a:ea typeface="+mn-ea"/>
                <a:cs typeface="+mn-cs"/>
              </a:rPr>
              <a:t>=2857\</a:t>
            </a:r>
            <a:r>
              <a:rPr lang="en-US" altLang="zh-CN" sz="1200" b="0" i="0" u="none" strike="noStrike" kern="1200" baseline="0" dirty="0" err="1" smtClean="0">
                <a:solidFill>
                  <a:schemeClr val="tx1"/>
                </a:solidFill>
                <a:latin typeface="+mn-lt"/>
                <a:ea typeface="+mn-ea"/>
                <a:cs typeface="+mn-cs"/>
              </a:rPr>
              <a:t>tconnectionProcName</a:t>
            </a:r>
            <a:r>
              <a:rPr lang="en-US" altLang="zh-CN" sz="1200" b="0" i="0" u="none" strike="noStrike" kern="1200" baseline="0" dirty="0" smtClean="0">
                <a:solidFill>
                  <a:schemeClr val="tx1"/>
                </a:solidFill>
                <a:latin typeface="+mn-lt"/>
                <a:ea typeface="+mn-ea"/>
                <a:cs typeface="+mn-cs"/>
              </a:rPr>
              <a:t>=profiled","argSeq":0},{"name":"retval","value":374126304,"argSeq":-1}]}</a:t>
            </a:r>
          </a:p>
          <a:p>
            <a:pPr rtl="0"/>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Profiledß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àSettings</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xpc_connection_get_pid_by_address</a:t>
            </a:r>
            <a:r>
              <a:rPr lang="en-US" altLang="zh-CN" sz="1200" b="0" i="0" u="none" strike="noStrike" kern="1200" baseline="0" dirty="0" smtClean="0">
                <a:solidFill>
                  <a:schemeClr val="tx1"/>
                </a:solidFill>
                <a:latin typeface="+mn-lt"/>
                <a:ea typeface="+mn-ea"/>
                <a:cs typeface="+mn-cs"/>
              </a:rPr>
              <a:t>:      709</a:t>
            </a:r>
          </a:p>
          <a:p>
            <a:pPr rtl="0"/>
            <a:r>
              <a:rPr lang="en-US" altLang="zh-CN" sz="1200" b="0" i="0" u="none" strike="noStrike" kern="1200" baseline="0" dirty="0" err="1" smtClean="0">
                <a:solidFill>
                  <a:schemeClr val="tx1"/>
                </a:solidFill>
                <a:latin typeface="+mn-lt"/>
                <a:ea typeface="+mn-ea"/>
                <a:cs typeface="+mn-cs"/>
              </a:rPr>
              <a:t>xpc_connection_get_pid_by_address</a:t>
            </a:r>
            <a:r>
              <a:rPr lang="en-US" altLang="zh-CN" sz="1200" b="0" i="0" u="none" strike="noStrike" kern="1200" baseline="0" dirty="0" smtClean="0">
                <a:solidFill>
                  <a:schemeClr val="tx1"/>
                </a:solidFill>
                <a:latin typeface="+mn-lt"/>
                <a:ea typeface="+mn-ea"/>
                <a:cs typeface="+mn-cs"/>
              </a:rPr>
              <a:t>:      187</a:t>
            </a: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com.apple.managedconfiguration.profiled</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com.apple.securityd</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[701:12334      (Preferences)]: </a:t>
            </a:r>
            <a:r>
              <a:rPr lang="en-US" altLang="zh-CN" sz="1200" b="0" i="0" u="none" strike="noStrike" kern="1200" baseline="0" dirty="0" err="1" smtClean="0">
                <a:solidFill>
                  <a:schemeClr val="tx1"/>
                </a:solidFill>
                <a:latin typeface="+mn-lt"/>
                <a:ea typeface="+mn-ea"/>
                <a:cs typeface="+mn-cs"/>
              </a:rPr>
              <a:t>libxpc.dylib!xpc_connection_send_message_with_reply</a:t>
            </a:r>
            <a:r>
              <a:rPr lang="en-US" altLang="zh-CN" sz="1200" b="0" i="0" u="none" strike="noStrike" kern="1200" baseline="0" dirty="0" smtClean="0">
                <a:solidFill>
                  <a:schemeClr val="tx1"/>
                </a:solidFill>
                <a:latin typeface="+mn-lt"/>
                <a:ea typeface="+mn-ea"/>
                <a:cs typeface="+mn-cs"/>
              </a:rPr>
              <a:t>     :       connection=0x147a0cf0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com.apple.managedconfiguration.profiled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=709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=profiled</a:t>
            </a:r>
          </a:p>
          <a:p>
            <a:pPr rtl="0"/>
            <a:r>
              <a:rPr lang="en-US" altLang="zh-CN" sz="1200" b="0" i="0" u="none" strike="noStrike" kern="1200" baseline="0" dirty="0" smtClean="0">
                <a:solidFill>
                  <a:schemeClr val="tx1"/>
                </a:solidFill>
                <a:latin typeface="+mn-lt"/>
                <a:ea typeface="+mn-ea"/>
                <a:cs typeface="+mn-cs"/>
              </a:rPr>
              <a:t>[701:12496      (Preferences)]: </a:t>
            </a:r>
            <a:r>
              <a:rPr lang="en-US" altLang="zh-CN" sz="1200" b="0" i="0" u="none" strike="noStrike" kern="1200" baseline="0" dirty="0" err="1" smtClean="0">
                <a:solidFill>
                  <a:schemeClr val="tx1"/>
                </a:solidFill>
                <a:latin typeface="+mn-lt"/>
                <a:ea typeface="+mn-ea"/>
                <a:cs typeface="+mn-cs"/>
              </a:rPr>
              <a:t>libxpc.dylib!xpc_connection_send_message_with_reply_sync</a:t>
            </a:r>
            <a:r>
              <a:rPr lang="en-US" altLang="zh-CN" sz="1200" b="0" i="0" u="none" strike="noStrike" kern="1200" baseline="0" dirty="0" smtClean="0">
                <a:solidFill>
                  <a:schemeClr val="tx1"/>
                </a:solidFill>
                <a:latin typeface="+mn-lt"/>
                <a:ea typeface="+mn-ea"/>
                <a:cs typeface="+mn-cs"/>
              </a:rPr>
              <a:t>        :       connection=0x1475ae70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com.apple.securityd</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=187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p>
          <a:p>
            <a:pPr rtl="0"/>
            <a:r>
              <a:rPr lang="en-US" altLang="zh-CN" sz="1200" b="0" i="0" u="none" strike="noStrike" kern="1200" baseline="0" dirty="0" smtClean="0">
                <a:solidFill>
                  <a:schemeClr val="tx1"/>
                </a:solidFill>
                <a:latin typeface="+mn-lt"/>
                <a:ea typeface="+mn-ea"/>
                <a:cs typeface="+mn-cs"/>
              </a:rPr>
              <a:t>[701:12334      (Preferences)]: </a:t>
            </a:r>
            <a:r>
              <a:rPr lang="en-US" altLang="zh-CN" sz="1200" b="0" i="0" u="none" strike="noStrike" kern="1200" baseline="0" dirty="0" err="1" smtClean="0">
                <a:solidFill>
                  <a:schemeClr val="tx1"/>
                </a:solidFill>
                <a:latin typeface="+mn-lt"/>
                <a:ea typeface="+mn-ea"/>
                <a:cs typeface="+mn-cs"/>
              </a:rPr>
              <a:t>libxpc.dylib!xpc_connection_send_message_with_reply</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0x39822fd4 </a:t>
            </a:r>
            <a:r>
              <a:rPr lang="en-US" altLang="zh-CN" sz="1200" b="0" i="0" u="none" strike="noStrike" kern="1200" baseline="0" dirty="0" err="1" smtClean="0">
                <a:solidFill>
                  <a:schemeClr val="tx1"/>
                </a:solidFill>
                <a:latin typeface="+mn-lt"/>
                <a:ea typeface="+mn-ea"/>
                <a:cs typeface="+mn-cs"/>
              </a:rPr>
              <a:t>libsystem_malloc.dylib!tiny_malloc_from_free_list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0x39822fd4 </a:t>
            </a:r>
            <a:r>
              <a:rPr lang="en-US" altLang="zh-CN" sz="1200" b="0" i="0" u="none" strike="noStrike" kern="1200" baseline="0" dirty="0" err="1" smtClean="0">
                <a:solidFill>
                  <a:schemeClr val="tx1"/>
                </a:solidFill>
                <a:latin typeface="+mn-lt"/>
                <a:ea typeface="+mn-ea"/>
                <a:cs typeface="+mn-cs"/>
              </a:rPr>
              <a:t>libsystem_malloc.dylib!tiny_malloc_from_free_list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0x39821dee </a:t>
            </a:r>
            <a:r>
              <a:rPr lang="en-US" altLang="zh-CN" sz="1200" b="0" i="0" u="none" strike="noStrike" kern="1200" baseline="0" dirty="0" err="1" smtClean="0">
                <a:solidFill>
                  <a:schemeClr val="tx1"/>
                </a:solidFill>
                <a:latin typeface="+mn-lt"/>
                <a:ea typeface="+mn-ea"/>
                <a:cs typeface="+mn-cs"/>
              </a:rPr>
              <a:t>libsystem_malloc.dylib!szone_malloc_should_clear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0x286198ce Foundation!-[</a:t>
            </a:r>
            <a:r>
              <a:rPr lang="en-US" altLang="zh-CN" sz="1200" b="0" i="0" u="none" strike="noStrike" kern="1200" baseline="0" dirty="0" err="1" smtClean="0">
                <a:solidFill>
                  <a:schemeClr val="tx1"/>
                </a:solidFill>
                <a:latin typeface="+mn-lt"/>
                <a:ea typeface="+mn-ea"/>
                <a:cs typeface="+mn-cs"/>
              </a:rPr>
              <a:t>NSXPCConnection</a:t>
            </a:r>
            <a:r>
              <a:rPr lang="en-US" altLang="zh-CN" sz="1200" b="0" i="0" u="none" strike="noStrike" kern="1200" baseline="0" dirty="0" smtClean="0">
                <a:solidFill>
                  <a:schemeClr val="tx1"/>
                </a:solidFill>
                <a:latin typeface="+mn-lt"/>
                <a:ea typeface="+mn-ea"/>
                <a:cs typeface="+mn-cs"/>
              </a:rPr>
              <a:t> _</a:t>
            </a:r>
            <a:r>
              <a:rPr lang="en-US" altLang="zh-CN" sz="1200" b="0" i="0" u="none" strike="noStrike" kern="1200" baseline="0" dirty="0" err="1" smtClean="0">
                <a:solidFill>
                  <a:schemeClr val="tx1"/>
                </a:solidFill>
                <a:latin typeface="+mn-lt"/>
                <a:ea typeface="+mn-ea"/>
                <a:cs typeface="+mn-cs"/>
              </a:rPr>
              <a:t>sendInvocation:withProxy:remoteInterface:withErrorHandler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0x2847f7fe Foundation!-[_</a:t>
            </a:r>
            <a:r>
              <a:rPr lang="en-US" altLang="zh-CN" sz="1200" b="0" i="0" u="none" strike="noStrike" kern="1200" baseline="0" dirty="0" err="1" smtClean="0">
                <a:solidFill>
                  <a:schemeClr val="tx1"/>
                </a:solidFill>
                <a:latin typeface="+mn-lt"/>
                <a:ea typeface="+mn-ea"/>
                <a:cs typeface="+mn-cs"/>
              </a:rPr>
              <a:t>NSXPCDistantObjectWithError</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forwardInvocation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0x2777a97a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!___forwarding___,     </a:t>
            </a:r>
          </a:p>
          <a:p>
            <a:pPr rtl="0"/>
            <a:r>
              <a:rPr lang="en-US" altLang="zh-CN" sz="1200" b="0" i="0" u="none" strike="noStrike" kern="1200" baseline="0" dirty="0" smtClean="0">
                <a:solidFill>
                  <a:schemeClr val="tx1"/>
                </a:solidFill>
                <a:latin typeface="+mn-lt"/>
                <a:ea typeface="+mn-ea"/>
                <a:cs typeface="+mn-cs"/>
              </a:rPr>
              <a:t>0x286246d6 Foundation!-[_</a:t>
            </a:r>
            <a:r>
              <a:rPr lang="en-US" altLang="zh-CN" sz="1200" b="0" i="0" u="none" strike="noStrike" kern="1200" baseline="0" dirty="0" err="1" smtClean="0">
                <a:solidFill>
                  <a:schemeClr val="tx1"/>
                </a:solidFill>
                <a:latin typeface="+mn-lt"/>
                <a:ea typeface="+mn-ea"/>
                <a:cs typeface="+mn-cs"/>
              </a:rPr>
              <a:t>NSXPCDistantObjectWithError</a:t>
            </a:r>
            <a:r>
              <a:rPr lang="en-US" altLang="zh-CN" sz="1200" b="0" i="0" u="none" strike="noStrike" kern="1200" baseline="0" dirty="0" smtClean="0">
                <a:solidFill>
                  <a:schemeClr val="tx1"/>
                </a:solidFill>
                <a:latin typeface="+mn-lt"/>
                <a:ea typeface="+mn-ea"/>
                <a:cs typeface="+mn-cs"/>
              </a:rPr>
              <a:t> _initWithConnection:proxyNumber:generationCount:interface:error:], </a:t>
            </a:r>
          </a:p>
          <a:p>
            <a:pPr rtl="0"/>
            <a:r>
              <a:rPr lang="en-US" altLang="zh-CN" sz="1200" b="0" i="0" u="none" strike="noStrike" kern="1200" baseline="0" dirty="0" smtClean="0">
                <a:solidFill>
                  <a:schemeClr val="tx1"/>
                </a:solidFill>
                <a:latin typeface="+mn-lt"/>
                <a:ea typeface="+mn-ea"/>
                <a:cs typeface="+mn-cs"/>
              </a:rPr>
              <a:t>0x276ab258 CoreFoundation!_CF_forwarding_prep_0,        </a:t>
            </a:r>
          </a:p>
          <a:p>
            <a:pPr rtl="0"/>
            <a:r>
              <a:rPr lang="en-US" altLang="zh-CN" sz="1200" b="0" i="0" u="none" strike="noStrike" kern="1200" baseline="0" dirty="0" smtClean="0">
                <a:solidFill>
                  <a:schemeClr val="tx1"/>
                </a:solidFill>
                <a:latin typeface="+mn-lt"/>
                <a:ea typeface="+mn-ea"/>
                <a:cs typeface="+mn-cs"/>
              </a:rPr>
              <a:t>0x3159cfe8 </a:t>
            </a:r>
            <a:r>
              <a:rPr lang="en-US" altLang="zh-CN" sz="1200" b="0" i="0" u="none" strike="noStrike" kern="1200" baseline="0" dirty="0" err="1" smtClean="0">
                <a:solidFill>
                  <a:schemeClr val="tx1"/>
                </a:solidFill>
                <a:latin typeface="+mn-lt"/>
                <a:ea typeface="+mn-ea"/>
                <a:cs typeface="+mn-cs"/>
              </a:rPr>
              <a:t>ManagedConfiguration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MCProfileConnection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Misc</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managedWiFiNetworkNames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0x38febd5a libobjc.A.</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objc_msgSend_uncached</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0x2c7fecbc AirPortSettings!__38-[</a:t>
            </a:r>
            <a:r>
              <a:rPr lang="en-US" altLang="zh-CN" sz="1200" b="0" i="0" u="none" strike="noStrike" kern="1200" baseline="0" dirty="0" err="1" smtClean="0">
                <a:solidFill>
                  <a:schemeClr val="tx1"/>
                </a:solidFill>
                <a:latin typeface="+mn-lt"/>
                <a:ea typeface="+mn-ea"/>
                <a:cs typeface="+mn-cs"/>
              </a:rPr>
              <a:t>WiFiManager</a:t>
            </a:r>
            <a:r>
              <a:rPr lang="en-US" altLang="zh-CN" sz="1200" b="0" i="0" u="none" strike="noStrike" kern="1200" baseline="0" dirty="0" smtClean="0">
                <a:solidFill>
                  <a:schemeClr val="tx1"/>
                </a:solidFill>
                <a:latin typeface="+mn-lt"/>
                <a:ea typeface="+mn-ea"/>
                <a:cs typeface="+mn-cs"/>
              </a:rPr>
              <a:t>(Private) _</a:t>
            </a:r>
            <a:r>
              <a:rPr lang="en-US" altLang="zh-CN" sz="1200" b="0" i="0" u="none" strike="noStrike" kern="1200" baseline="0" dirty="0" err="1" smtClean="0">
                <a:solidFill>
                  <a:schemeClr val="tx1"/>
                </a:solidFill>
                <a:latin typeface="+mn-lt"/>
                <a:ea typeface="+mn-ea"/>
                <a:cs typeface="+mn-cs"/>
              </a:rPr>
              <a:t>loadFavorites</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block_invoke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0x396e0d2a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0x396efaf0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dispatch_root_queue_drain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0x396ef474 libdispatch.dylib!_dispatch_worker_thread3,  </a:t>
            </a:r>
          </a:p>
          <a:p>
            <a:pPr rtl="0"/>
            <a:r>
              <a:rPr lang="en-US" altLang="zh-CN" sz="1200" b="0" i="0" u="none" strike="noStrike" kern="1200" baseline="0" dirty="0" smtClean="0">
                <a:solidFill>
                  <a:schemeClr val="tx1"/>
                </a:solidFill>
                <a:latin typeface="+mn-lt"/>
                <a:ea typeface="+mn-ea"/>
                <a:cs typeface="+mn-cs"/>
              </a:rPr>
              <a:t>0x396ef4d4 libdispatch.dylib!_dispatch_worker_thread3,  </a:t>
            </a:r>
          </a:p>
          <a:p>
            <a:pPr rtl="0"/>
            <a:r>
              <a:rPr lang="en-US" altLang="zh-CN" sz="1200" b="0" i="0" u="none" strike="noStrike" kern="1200" baseline="0" dirty="0" smtClean="0">
                <a:solidFill>
                  <a:schemeClr val="tx1"/>
                </a:solidFill>
                <a:latin typeface="+mn-lt"/>
                <a:ea typeface="+mn-ea"/>
                <a:cs typeface="+mn-cs"/>
              </a:rPr>
              <a:t>0x3989ab44 libsystem_pthread.</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pthread_wqthread</a:t>
            </a:r>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Settings and </a:t>
            </a:r>
            <a:r>
              <a:rPr lang="en-US" altLang="zh-CN" sz="1200" b="0" i="0" u="none" strike="noStrike" kern="1200" baseline="0" dirty="0" err="1" smtClean="0">
                <a:solidFill>
                  <a:schemeClr val="tx1"/>
                </a:solidFill>
                <a:latin typeface="+mn-lt"/>
                <a:ea typeface="+mn-ea"/>
                <a:cs typeface="+mn-cs"/>
              </a:rPr>
              <a:t>Misagent</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xpc_connection_get_pid_by_address</a:t>
            </a:r>
            <a:r>
              <a:rPr lang="en-US" altLang="zh-CN" sz="1200" b="0" i="0" u="none" strike="noStrike" kern="1200" baseline="0" dirty="0" smtClean="0">
                <a:solidFill>
                  <a:schemeClr val="tx1"/>
                </a:solidFill>
                <a:latin typeface="+mn-lt"/>
                <a:ea typeface="+mn-ea"/>
                <a:cs typeface="+mn-cs"/>
              </a:rPr>
              <a:t>:      615</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com.apple.misagent</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[701:11567      (Preferences)]: </a:t>
            </a:r>
            <a:r>
              <a:rPr lang="en-US" altLang="zh-CN" sz="1200" b="0" i="0" u="none" strike="noStrike" kern="1200" baseline="0" dirty="0" err="1" smtClean="0">
                <a:solidFill>
                  <a:schemeClr val="tx1"/>
                </a:solidFill>
                <a:latin typeface="+mn-lt"/>
                <a:ea typeface="+mn-ea"/>
                <a:cs typeface="+mn-cs"/>
              </a:rPr>
              <a:t>libxpc.dylib!xpc_connection_send_message_with_reply_sync</a:t>
            </a:r>
            <a:r>
              <a:rPr lang="en-US" altLang="zh-CN" sz="1200" b="0" i="0" u="none" strike="noStrike" kern="1200" baseline="0" dirty="0" smtClean="0">
                <a:solidFill>
                  <a:schemeClr val="tx1"/>
                </a:solidFill>
                <a:latin typeface="+mn-lt"/>
                <a:ea typeface="+mn-ea"/>
                <a:cs typeface="+mn-cs"/>
              </a:rPr>
              <a:t>        :       connection=0x15b527e0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com.apple.misagent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=615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misagent</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[701:11567      (Preferences)]: </a:t>
            </a:r>
            <a:r>
              <a:rPr lang="en-US" altLang="zh-CN" sz="1200" b="0" i="0" u="none" strike="noStrike" kern="1200" baseline="0" dirty="0" err="1" smtClean="0">
                <a:solidFill>
                  <a:schemeClr val="tx1"/>
                </a:solidFill>
                <a:latin typeface="+mn-lt"/>
                <a:ea typeface="+mn-ea"/>
                <a:cs typeface="+mn-cs"/>
              </a:rPr>
              <a:t>libxpc.dylib!xpc_connection_send_message_with_reply_sync</a:t>
            </a:r>
            <a:r>
              <a:rPr lang="en-US" altLang="zh-CN" sz="1200" b="0" i="0" u="none" strike="noStrike" kern="1200" baseline="0" dirty="0" smtClean="0">
                <a:solidFill>
                  <a:schemeClr val="tx1"/>
                </a:solidFill>
                <a:latin typeface="+mn-lt"/>
                <a:ea typeface="+mn-ea"/>
                <a:cs typeface="+mn-cs"/>
              </a:rPr>
              <a:t>        call stack:</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0x38f920cc libmis.dylib!0x40cc,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0x38f91f7c </a:t>
            </a:r>
            <a:r>
              <a:rPr lang="en-US" altLang="zh-CN" sz="1200" b="0" i="0" u="none" strike="noStrike" kern="1200" baseline="0" dirty="0" err="1" smtClean="0">
                <a:solidFill>
                  <a:schemeClr val="tx1"/>
                </a:solidFill>
                <a:latin typeface="+mn-lt"/>
                <a:ea typeface="+mn-ea"/>
                <a:cs typeface="+mn-cs"/>
              </a:rPr>
              <a:t>libmis.dylib!MISAppApprovalState</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0x2c87ac7a </a:t>
            </a:r>
            <a:r>
              <a:rPr lang="en-US" altLang="zh-CN" sz="1200" b="0" i="0" u="none" strike="noStrike" kern="1200" baseline="0" dirty="0" err="1" smtClean="0">
                <a:solidFill>
                  <a:schemeClr val="tx1"/>
                </a:solidFill>
                <a:latin typeface="+mn-lt"/>
                <a:ea typeface="+mn-ea"/>
                <a:cs typeface="+mn-cs"/>
              </a:rPr>
              <a:t>ManagedConfigurationUI</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MCUIAppSigner</a:t>
            </a:r>
            <a:r>
              <a:rPr lang="en-US" altLang="zh-CN" sz="1200" b="0" i="0" u="none" strike="noStrike" kern="1200" baseline="0" dirty="0" smtClean="0">
                <a:solidFill>
                  <a:schemeClr val="tx1"/>
                </a:solidFill>
                <a:latin typeface="+mn-lt"/>
                <a:ea typeface="+mn-ea"/>
                <a:cs typeface="+mn-cs"/>
              </a:rPr>
              <a:t> _isTrustRequiredForBundleIDs:outIsVerificationRequired:outNotVerifiedAppCount:],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0x276917fe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NSPlaceholderArray</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initWithObjects:count</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0x38ffa484 </a:t>
            </a:r>
            <a:r>
              <a:rPr lang="en-US" altLang="zh-CN" sz="1200" b="0" i="0" u="none" strike="noStrike" kern="1200" baseline="0" dirty="0" err="1" smtClean="0">
                <a:solidFill>
                  <a:schemeClr val="tx1"/>
                </a:solidFill>
                <a:latin typeface="+mn-lt"/>
                <a:ea typeface="+mn-ea"/>
                <a:cs typeface="+mn-cs"/>
              </a:rPr>
              <a:t>libobjc.A.dylib!objc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DenseMapBase</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true,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&gt;, </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true&gt;::</a:t>
            </a:r>
            <a:r>
              <a:rPr lang="en-US" altLang="zh-CN" sz="1200" b="0" i="0" u="none" strike="noStrike" kern="1200" baseline="0" dirty="0" err="1" smtClean="0">
                <a:solidFill>
                  <a:schemeClr val="tx1"/>
                </a:solidFill>
                <a:latin typeface="+mn-lt"/>
                <a:ea typeface="+mn-ea"/>
                <a:cs typeface="+mn-cs"/>
              </a:rPr>
              <a:t>FindAndConstruct</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a:t>
            </a:r>
            <a:r>
              <a:rPr lang="en-US" altLang="zh-CN" sz="1200" b="0" i="0" u="none" strike="noStrike" kern="1200" baseline="0" dirty="0" err="1" smtClean="0">
                <a:solidFill>
                  <a:schemeClr val="tx1"/>
                </a:solidFill>
                <a:latin typeface="+mn-lt"/>
                <a:ea typeface="+mn-ea"/>
                <a:cs typeface="+mn-cs"/>
              </a:rPr>
              <a:t>const</a:t>
            </a:r>
            <a:r>
              <a:rPr lang="en-US" altLang="zh-CN" sz="1200" b="0" i="0" u="none" strike="noStrike" kern="1200" baseline="0" dirty="0" smtClean="0">
                <a:solidFill>
                  <a:schemeClr val="tx1"/>
                </a:solidFill>
                <a:latin typeface="+mn-lt"/>
                <a:ea typeface="+mn-ea"/>
                <a:cs typeface="+mn-cs"/>
              </a:rPr>
              <a:t>&amp;),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0x2c87a862 </a:t>
            </a:r>
            <a:r>
              <a:rPr lang="en-US" altLang="zh-CN" sz="1200" b="0" i="0" u="none" strike="noStrike" kern="1200" baseline="0" dirty="0" err="1" smtClean="0">
                <a:solidFill>
                  <a:schemeClr val="tx1"/>
                </a:solidFill>
                <a:latin typeface="+mn-lt"/>
                <a:ea typeface="+mn-ea"/>
                <a:cs typeface="+mn-cs"/>
              </a:rPr>
              <a:t>ManagedConfigurationUI</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MCUIAppSigner</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initWithIdentity:applications:profiles:hasUPP:hasFreeDeveloper</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0x39824efe </a:t>
            </a:r>
            <a:r>
              <a:rPr lang="en-US" altLang="zh-CN" sz="1200" b="0" i="0" u="none" strike="noStrike" kern="1200" baseline="0" dirty="0" err="1" smtClean="0">
                <a:solidFill>
                  <a:schemeClr val="tx1"/>
                </a:solidFill>
                <a:latin typeface="+mn-lt"/>
                <a:ea typeface="+mn-ea"/>
                <a:cs typeface="+mn-cs"/>
              </a:rPr>
              <a:t>libsystem_malloc.dylib!calloc</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0x2c87b7bc </a:t>
            </a:r>
            <a:r>
              <a:rPr lang="en-US" altLang="zh-CN" sz="1200" b="0" i="0" u="none" strike="noStrike" kern="1200" baseline="0" dirty="0" err="1" smtClean="0">
                <a:solidFill>
                  <a:schemeClr val="tx1"/>
                </a:solidFill>
                <a:latin typeface="+mn-lt"/>
                <a:ea typeface="+mn-ea"/>
                <a:cs typeface="+mn-cs"/>
              </a:rPr>
              <a:t>ManagedConfigurationUI</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MCUIAppSigner</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enterpriseAppSignersWithOutDeveloperAppSigners</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0x38ffa41a </a:t>
            </a:r>
            <a:r>
              <a:rPr lang="en-US" altLang="zh-CN" sz="1200" b="0" i="0" u="none" strike="noStrike" kern="1200" baseline="0" dirty="0" err="1" smtClean="0">
                <a:solidFill>
                  <a:schemeClr val="tx1"/>
                </a:solidFill>
                <a:latin typeface="+mn-lt"/>
                <a:ea typeface="+mn-ea"/>
                <a:cs typeface="+mn-cs"/>
              </a:rPr>
              <a:t>libobjc.A.dylib!objc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DenseMapBase</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true,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&gt;, </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unsigned long, </a:t>
            </a:r>
            <a:r>
              <a:rPr lang="en-US" altLang="zh-CN" sz="1200" b="0" i="0" u="none" strike="noStrike" kern="1200" baseline="0" dirty="0" err="1" smtClean="0">
                <a:solidFill>
                  <a:schemeClr val="tx1"/>
                </a:solidFill>
                <a:latin typeface="+mn-lt"/>
                <a:ea typeface="+mn-ea"/>
                <a:cs typeface="+mn-cs"/>
              </a:rPr>
              <a:t>objc</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DenseMapInfo</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&gt;, true&gt;::find(</a:t>
            </a:r>
            <a:r>
              <a:rPr lang="en-US" altLang="zh-CN" sz="1200" b="0" i="0" u="none" strike="noStrike" kern="1200" baseline="0" dirty="0" err="1" smtClean="0">
                <a:solidFill>
                  <a:schemeClr val="tx1"/>
                </a:solidFill>
                <a:latin typeface="+mn-lt"/>
                <a:ea typeface="+mn-ea"/>
                <a:cs typeface="+mn-cs"/>
              </a:rPr>
              <a:t>DisguisedPtr</a:t>
            </a:r>
            <a:r>
              <a:rPr lang="en-US" altLang="zh-CN" sz="1200" b="0" i="0" u="none" strike="noStrike" kern="1200" baseline="0" dirty="0" smtClean="0">
                <a:solidFill>
                  <a:schemeClr val="tx1"/>
                </a:solidFill>
                <a:latin typeface="+mn-lt"/>
                <a:ea typeface="+mn-ea"/>
                <a:cs typeface="+mn-cs"/>
              </a:rPr>
              <a:t>&lt;</a:t>
            </a:r>
            <a:r>
              <a:rPr lang="en-US" altLang="zh-CN" sz="1200" b="0" i="0" u="none" strike="noStrike" kern="1200" baseline="0" dirty="0" err="1" smtClean="0">
                <a:solidFill>
                  <a:schemeClr val="tx1"/>
                </a:solidFill>
                <a:latin typeface="+mn-lt"/>
                <a:ea typeface="+mn-ea"/>
                <a:cs typeface="+mn-cs"/>
              </a:rPr>
              <a:t>objc_object</a:t>
            </a:r>
            <a:r>
              <a:rPr lang="en-US" altLang="zh-CN" sz="1200" b="0" i="0" u="none" strike="noStrike" kern="1200" baseline="0" dirty="0" smtClean="0">
                <a:solidFill>
                  <a:schemeClr val="tx1"/>
                </a:solidFill>
                <a:latin typeface="+mn-lt"/>
                <a:ea typeface="+mn-ea"/>
                <a:cs typeface="+mn-cs"/>
              </a:rPr>
              <a:t>&gt; </a:t>
            </a:r>
            <a:r>
              <a:rPr lang="en-US" altLang="zh-CN" sz="1200" b="0" i="0" u="none" strike="noStrike" kern="1200" baseline="0" dirty="0" err="1" smtClean="0">
                <a:solidFill>
                  <a:schemeClr val="tx1"/>
                </a:solidFill>
                <a:latin typeface="+mn-lt"/>
                <a:ea typeface="+mn-ea"/>
                <a:cs typeface="+mn-cs"/>
              </a:rPr>
              <a:t>const</a:t>
            </a:r>
            <a:r>
              <a:rPr lang="en-US" altLang="zh-CN" sz="1200" b="0" i="0" u="none" strike="noStrike" kern="1200" baseline="0" dirty="0" smtClean="0">
                <a:solidFill>
                  <a:schemeClr val="tx1"/>
                </a:solidFill>
                <a:latin typeface="+mn-lt"/>
                <a:ea typeface="+mn-ea"/>
                <a:cs typeface="+mn-cs"/>
              </a:rPr>
              <a:t>&amp;),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0x2c86d5e4 </a:t>
            </a:r>
            <a:r>
              <a:rPr lang="en-US" altLang="zh-CN" sz="1200" b="0" i="0" u="none" strike="noStrike" kern="1200" baseline="0" dirty="0" err="1" smtClean="0">
                <a:solidFill>
                  <a:schemeClr val="tx1"/>
                </a:solidFill>
                <a:latin typeface="+mn-lt"/>
                <a:ea typeface="+mn-ea"/>
                <a:cs typeface="+mn-cs"/>
              </a:rPr>
              <a:t>ManagedConfigurationUI</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MCProfileListController</a:t>
            </a:r>
            <a:r>
              <a:rPr lang="en-US" altLang="zh-CN" sz="1200" b="0" i="0" u="none" strike="noStrike" kern="1200" baseline="0" dirty="0" smtClean="0">
                <a:solidFill>
                  <a:schemeClr val="tx1"/>
                </a:solidFill>
                <a:latin typeface="+mn-lt"/>
                <a:ea typeface="+mn-ea"/>
                <a:cs typeface="+mn-cs"/>
              </a:rPr>
              <a:t> specifiers],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0x3363f6c8 Preferences!-[</a:t>
            </a:r>
            <a:r>
              <a:rPr lang="en-US" altLang="zh-CN" sz="1200" b="0" i="0" u="none" strike="noStrike" kern="1200" baseline="0" dirty="0" err="1" smtClean="0">
                <a:solidFill>
                  <a:schemeClr val="tx1"/>
                </a:solidFill>
                <a:latin typeface="+mn-lt"/>
                <a:ea typeface="+mn-ea"/>
                <a:cs typeface="+mn-cs"/>
              </a:rPr>
              <a:t>PSListController</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reloadSpecifiers</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0x396e0d2a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0x396e0d16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dispatch_client_callout</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0x396ef0b0 libdispatch.dylib!_dispatch_main_queue_callback_4CF$VARIANT$mp,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0x2773a9ac CoreFoundation!__CFRUNLOOP_IS_SERVICING_THE_MAIN_DISPATCH_QUEUE__,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0x27738ea6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CFRunLoopRun</a:t>
            </a:r>
            <a:endParaRPr lang="zh-CN" altLang="en-US"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Profiledß</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àmisagent</a:t>
            </a:r>
            <a:r>
              <a:rPr lang="en-US" altLang="zh-CN" sz="1200" b="0" i="0" u="none" strike="noStrike" kern="1200" baseline="0" dirty="0" smtClean="0">
                <a:solidFill>
                  <a:schemeClr val="tx1"/>
                </a:solidFill>
                <a:latin typeface="+mn-lt"/>
                <a:ea typeface="+mn-ea"/>
                <a:cs typeface="+mn-cs"/>
              </a:rPr>
              <a:t> </a:t>
            </a:r>
            <a:endParaRPr lang="zh-CN" altLang="en-US"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err="1" smtClean="0">
                <a:solidFill>
                  <a:schemeClr val="tx1"/>
                </a:solidFill>
                <a:latin typeface="+mn-lt"/>
                <a:ea typeface="+mn-ea"/>
                <a:cs typeface="+mn-cs"/>
              </a:rPr>
              <a:t>xpc_connection_get_name_by_address</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com.apple.misagent</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[2916:289299    (profiled)]:    </a:t>
            </a:r>
            <a:r>
              <a:rPr lang="en-US" altLang="zh-CN" sz="1200" b="0" i="0" u="none" strike="noStrike" kern="1200" baseline="0" dirty="0" err="1" smtClean="0">
                <a:solidFill>
                  <a:schemeClr val="tx1"/>
                </a:solidFill>
                <a:latin typeface="+mn-lt"/>
                <a:ea typeface="+mn-ea"/>
                <a:cs typeface="+mn-cs"/>
              </a:rPr>
              <a:t>libxpc.dylib!xpc_connection_send_message_with_reply_sync</a:t>
            </a:r>
            <a:r>
              <a:rPr lang="en-US" altLang="zh-CN" sz="1200" b="0" i="0" u="none" strike="noStrike" kern="1200" baseline="0" dirty="0" smtClean="0">
                <a:solidFill>
                  <a:schemeClr val="tx1"/>
                </a:solidFill>
                <a:latin typeface="+mn-lt"/>
                <a:ea typeface="+mn-ea"/>
                <a:cs typeface="+mn-cs"/>
              </a:rPr>
              <a:t>        :       connection=0x1575c100   </a:t>
            </a:r>
            <a:r>
              <a:rPr lang="en-US" altLang="zh-CN" sz="1200" b="0" i="0" u="none" strike="noStrike" kern="1200" baseline="0" dirty="0" err="1" smtClean="0">
                <a:solidFill>
                  <a:schemeClr val="tx1"/>
                </a:solidFill>
                <a:latin typeface="+mn-lt"/>
                <a:ea typeface="+mn-ea"/>
                <a:cs typeface="+mn-cs"/>
              </a:rPr>
              <a:t>connectionName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com.apple.misagent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connectionPid</a:t>
            </a:r>
            <a:r>
              <a:rPr lang="en-US" altLang="zh-CN" sz="1200" b="0" i="0" u="none" strike="noStrike" kern="1200" baseline="0" dirty="0" smtClean="0">
                <a:solidFill>
                  <a:schemeClr val="tx1"/>
                </a:solidFill>
                <a:latin typeface="+mn-lt"/>
                <a:ea typeface="+mn-ea"/>
                <a:cs typeface="+mn-cs"/>
              </a:rPr>
              <a:t>=3115      </a:t>
            </a:r>
            <a:r>
              <a:rPr lang="en-US" altLang="zh-CN" sz="1200" b="0" i="0" u="none" strike="noStrike" kern="1200" baseline="0" dirty="0" err="1" smtClean="0">
                <a:solidFill>
                  <a:schemeClr val="tx1"/>
                </a:solidFill>
                <a:latin typeface="+mn-lt"/>
                <a:ea typeface="+mn-ea"/>
                <a:cs typeface="+mn-cs"/>
              </a:rPr>
              <a:t>connectionProcName</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misagent</a:t>
            </a:r>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[2916:205566    (profiled)]:    libsystem_kernel.</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read_nocancel</a:t>
            </a:r>
            <a:r>
              <a:rPr lang="en-US" altLang="zh-CN" sz="1200" b="0" i="0" u="none" strike="noStrike" kern="1200" baseline="0" dirty="0" smtClean="0">
                <a:solidFill>
                  <a:schemeClr val="tx1"/>
                </a:solidFill>
                <a:latin typeface="+mn-lt"/>
                <a:ea typeface="+mn-ea"/>
                <a:cs typeface="+mn-cs"/>
              </a:rPr>
              <a:t>  call stack:</a:t>
            </a:r>
          </a:p>
          <a:p>
            <a:pPr rtl="0"/>
            <a:r>
              <a:rPr lang="en-US" altLang="zh-CN" sz="1200" b="0" i="0" u="none" strike="noStrike" kern="1200" baseline="0" dirty="0" smtClean="0">
                <a:solidFill>
                  <a:schemeClr val="tx1"/>
                </a:solidFill>
                <a:latin typeface="+mn-lt"/>
                <a:ea typeface="+mn-ea"/>
                <a:cs typeface="+mn-cs"/>
              </a:rPr>
              <a:t>0x26032dcb Foundation!_</a:t>
            </a:r>
            <a:r>
              <a:rPr lang="en-US" altLang="zh-CN" sz="1200" b="0" i="0" u="none" strike="noStrike" kern="1200" baseline="0" dirty="0" err="1" smtClean="0">
                <a:solidFill>
                  <a:schemeClr val="tx1"/>
                </a:solidFill>
                <a:latin typeface="+mn-lt"/>
                <a:ea typeface="+mn-ea"/>
                <a:cs typeface="+mn-cs"/>
              </a:rPr>
              <a:t>NSReadFromFileDescriptorWithProgress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0x26032c11 Foundation!_</a:t>
            </a:r>
            <a:r>
              <a:rPr lang="en-US" altLang="zh-CN" sz="1200" b="0" i="0" u="none" strike="noStrike" kern="1200" baseline="0" dirty="0" err="1" smtClean="0">
                <a:solidFill>
                  <a:schemeClr val="tx1"/>
                </a:solidFill>
                <a:latin typeface="+mn-lt"/>
                <a:ea typeface="+mn-ea"/>
                <a:cs typeface="+mn-cs"/>
              </a:rPr>
              <a:t>NSReadBytesFromFileWithExtendedAttributes</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0x260328ad Foundation!-[</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initWithContentsOfFile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0x26037f33 Foundation!+[</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NSData</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dataWithContentsOfFile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0x2f1063d3 </a:t>
            </a:r>
            <a:r>
              <a:rPr lang="en-US" altLang="zh-CN" sz="1200" b="0" i="0" u="none" strike="noStrike" kern="1200" baseline="0" dirty="0" err="1" smtClean="0">
                <a:solidFill>
                  <a:schemeClr val="tx1"/>
                </a:solidFill>
                <a:latin typeface="+mn-lt"/>
                <a:ea typeface="+mn-ea"/>
                <a:cs typeface="+mn-cs"/>
              </a:rPr>
              <a:t>ManagedConfiguration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MCManifest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installedProfileDataWithIdentifier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0x2f10629d </a:t>
            </a:r>
            <a:r>
              <a:rPr lang="en-US" altLang="zh-CN" sz="1200" b="0" i="0" u="none" strike="noStrike" kern="1200" baseline="0" dirty="0" err="1" smtClean="0">
                <a:solidFill>
                  <a:schemeClr val="tx1"/>
                </a:solidFill>
                <a:latin typeface="+mn-lt"/>
                <a:ea typeface="+mn-ea"/>
                <a:cs typeface="+mn-cs"/>
              </a:rPr>
              <a:t>ManagedConfiguration</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MCManifest</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installedProfileWithIdentifier</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0x148a39 profiled!0x55a39,      </a:t>
            </a:r>
          </a:p>
          <a:p>
            <a:pPr rtl="0"/>
            <a:r>
              <a:rPr lang="en-US" altLang="zh-CN" sz="1200" b="0" i="0" u="none" strike="noStrike" kern="1200" baseline="0" dirty="0" smtClean="0">
                <a:solidFill>
                  <a:schemeClr val="tx1"/>
                </a:solidFill>
                <a:latin typeface="+mn-lt"/>
                <a:ea typeface="+mn-ea"/>
                <a:cs typeface="+mn-cs"/>
              </a:rPr>
              <a:t>0x13231d profiled!0x3f31d,      </a:t>
            </a:r>
          </a:p>
          <a:p>
            <a:pPr rtl="0"/>
            <a:r>
              <a:rPr lang="en-US" altLang="zh-CN" sz="1200" b="0" i="0" u="none" strike="noStrike" kern="1200" baseline="0" dirty="0" smtClean="0">
                <a:solidFill>
                  <a:schemeClr val="tx1"/>
                </a:solidFill>
                <a:latin typeface="+mn-lt"/>
                <a:ea typeface="+mn-ea"/>
                <a:cs typeface="+mn-cs"/>
              </a:rPr>
              <a:t>0x37434f1d libsystem_notify.dylib!___notify_dispatch_local_notification_block_invoke,   </a:t>
            </a:r>
          </a:p>
          <a:p>
            <a:pPr rtl="0"/>
            <a:r>
              <a:rPr lang="en-US" altLang="zh-CN" sz="1200" b="0" i="0" u="none" strike="noStrike" kern="1200" baseline="0" dirty="0" smtClean="0">
                <a:solidFill>
                  <a:schemeClr val="tx1"/>
                </a:solidFill>
                <a:latin typeface="+mn-lt"/>
                <a:ea typeface="+mn-ea"/>
                <a:cs typeface="+mn-cs"/>
              </a:rPr>
              <a:t>0x37284d2b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dispatch_call_block_and_release</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0x37284d17 libdispatch.</a:t>
            </a:r>
            <a:r>
              <a:rPr lang="en-US" altLang="zh-CN" sz="1200" b="0" i="0" u="none" strike="noStrike" kern="1200" baseline="0" dirty="0" err="1" smtClean="0">
                <a:solidFill>
                  <a:schemeClr val="tx1"/>
                </a:solidFill>
                <a:latin typeface="+mn-lt"/>
                <a:ea typeface="+mn-ea"/>
                <a:cs typeface="+mn-cs"/>
              </a:rPr>
              <a:t>dylib</a:t>
            </a:r>
            <a:r>
              <a:rPr lang="en-US" altLang="zh-CN" sz="1200" b="0" i="0" u="none" strike="noStrike" kern="1200" baseline="0" dirty="0" smtClean="0">
                <a:solidFill>
                  <a:schemeClr val="tx1"/>
                </a:solidFill>
                <a:latin typeface="+mn-lt"/>
                <a:ea typeface="+mn-ea"/>
                <a:cs typeface="+mn-cs"/>
              </a:rPr>
              <a:t>!_</a:t>
            </a:r>
            <a:r>
              <a:rPr lang="en-US" altLang="zh-CN" sz="1200" b="0" i="0" u="none" strike="noStrike" kern="1200" baseline="0" dirty="0" err="1" smtClean="0">
                <a:solidFill>
                  <a:schemeClr val="tx1"/>
                </a:solidFill>
                <a:latin typeface="+mn-lt"/>
                <a:ea typeface="+mn-ea"/>
                <a:cs typeface="+mn-cs"/>
              </a:rPr>
              <a:t>dispatch_client_callout</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0x372930b1 libdispatch.dylib!_dispatch_main_queue_callback_4CF$VARIANT$mp,      </a:t>
            </a:r>
          </a:p>
          <a:p>
            <a:pPr rtl="0"/>
            <a:r>
              <a:rPr lang="en-US" altLang="zh-CN" sz="1200" b="0" i="0" u="none" strike="noStrike" kern="1200" baseline="0" dirty="0" smtClean="0">
                <a:solidFill>
                  <a:schemeClr val="tx1"/>
                </a:solidFill>
                <a:latin typeface="+mn-lt"/>
                <a:ea typeface="+mn-ea"/>
                <a:cs typeface="+mn-cs"/>
              </a:rPr>
              <a:t>0x252de9ad CoreFoundation!__CFRUNLOOP_IS_SERVICING_THE_MAIN_DISPATCH_QUEUE__,   </a:t>
            </a:r>
          </a:p>
          <a:p>
            <a:pPr rtl="0"/>
            <a:r>
              <a:rPr lang="en-US" altLang="zh-CN" sz="1200" b="0" i="0" u="none" strike="noStrike" kern="1200" baseline="0" dirty="0" smtClean="0">
                <a:solidFill>
                  <a:schemeClr val="tx1"/>
                </a:solidFill>
                <a:latin typeface="+mn-lt"/>
                <a:ea typeface="+mn-ea"/>
                <a:cs typeface="+mn-cs"/>
              </a:rPr>
              <a:t>0x252dcea7 </a:t>
            </a:r>
            <a:r>
              <a:rPr lang="en-US" altLang="zh-CN" sz="1200" b="0" i="0" u="none" strike="noStrike" kern="1200" baseline="0" dirty="0" err="1" smtClean="0">
                <a:solidFill>
                  <a:schemeClr val="tx1"/>
                </a:solidFill>
                <a:latin typeface="+mn-lt"/>
                <a:ea typeface="+mn-ea"/>
                <a:cs typeface="+mn-cs"/>
              </a:rPr>
              <a:t>CoreFoundation</a:t>
            </a:r>
            <a:r>
              <a:rPr lang="en-US" altLang="zh-CN" sz="1200" b="0" i="0" u="none" strike="noStrike" kern="1200" baseline="0" dirty="0" smtClean="0">
                <a:solidFill>
                  <a:schemeClr val="tx1"/>
                </a:solidFill>
                <a:latin typeface="+mn-lt"/>
                <a:ea typeface="+mn-ea"/>
                <a:cs typeface="+mn-cs"/>
              </a:rPr>
              <a:t>!__</a:t>
            </a:r>
            <a:r>
              <a:rPr lang="en-US" altLang="zh-CN" sz="1200" b="0" i="0" u="none" strike="noStrike" kern="1200" baseline="0" dirty="0" err="1" smtClean="0">
                <a:solidFill>
                  <a:schemeClr val="tx1"/>
                </a:solidFill>
                <a:latin typeface="+mn-lt"/>
                <a:ea typeface="+mn-ea"/>
                <a:cs typeface="+mn-cs"/>
              </a:rPr>
              <a:t>CFRunLoopRun</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0x25230249 </a:t>
            </a:r>
            <a:r>
              <a:rPr lang="en-US" altLang="zh-CN" sz="1200" b="0" i="0" u="none" strike="noStrike" kern="1200" baseline="0" dirty="0" err="1" smtClean="0">
                <a:solidFill>
                  <a:schemeClr val="tx1"/>
                </a:solidFill>
                <a:latin typeface="+mn-lt"/>
                <a:ea typeface="+mn-ea"/>
                <a:cs typeface="+mn-cs"/>
              </a:rPr>
              <a:t>CoreFoundation!CFRunLoopRunSpecific</a:t>
            </a:r>
            <a:r>
              <a:rPr lang="en-US" altLang="zh-CN" sz="1200" b="0" i="0" u="none" strike="noStrike" kern="1200" baseline="0" dirty="0" smtClean="0">
                <a:solidFill>
                  <a:schemeClr val="tx1"/>
                </a:solidFill>
                <a:latin typeface="+mn-lt"/>
                <a:ea typeface="+mn-ea"/>
                <a:cs typeface="+mn-cs"/>
              </a:rPr>
              <a:t>, </a:t>
            </a:r>
          </a:p>
          <a:p>
            <a:pPr rtl="0"/>
            <a:r>
              <a:rPr lang="en-US" altLang="zh-CN" sz="1200" b="0" i="0" u="none" strike="noStrike" kern="1200" baseline="0" dirty="0" smtClean="0">
                <a:solidFill>
                  <a:schemeClr val="tx1"/>
                </a:solidFill>
                <a:latin typeface="+mn-lt"/>
                <a:ea typeface="+mn-ea"/>
                <a:cs typeface="+mn-cs"/>
              </a:rPr>
              <a:t>0x25230035 </a:t>
            </a:r>
            <a:r>
              <a:rPr lang="en-US" altLang="zh-CN" sz="1200" b="0" i="0" u="none" strike="noStrike" kern="1200" baseline="0" dirty="0" err="1" smtClean="0">
                <a:solidFill>
                  <a:schemeClr val="tx1"/>
                </a:solidFill>
                <a:latin typeface="+mn-lt"/>
                <a:ea typeface="+mn-ea"/>
                <a:cs typeface="+mn-cs"/>
              </a:rPr>
              <a:t>CoreFoundation!CFRunLoopRunInMode</a:t>
            </a:r>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endParaRPr lang="zh-CN" altLang="en-US" sz="1200" b="0" i="0" u="none" strike="noStrike" kern="1200" baseline="0" dirty="0" smtClean="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69</a:t>
            </a:fld>
            <a:endParaRPr lang="en-US"/>
          </a:p>
        </p:txBody>
      </p:sp>
    </p:spTree>
    <p:extLst>
      <p:ext uri="{BB962C8B-B14F-4D97-AF65-F5344CB8AC3E}">
        <p14:creationId xmlns:p14="http://schemas.microsoft.com/office/powerpoint/2010/main" val="772033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smtClean="0"/>
              <a:t>https://</a:t>
            </a:r>
            <a:r>
              <a:rPr lang="en-AU" altLang="zh-CN" dirty="0" smtClean="0"/>
              <a:t>developer.apple.com/documentation/networkextension</a:t>
            </a:r>
          </a:p>
          <a:p>
            <a:endParaRPr lang="en-AU" altLang="zh-CN" dirty="0" smtClean="0"/>
          </a:p>
          <a:p>
            <a:endParaRPr lang="en-AU" altLang="zh-CN" dirty="0" smtClean="0"/>
          </a:p>
          <a:p>
            <a:r>
              <a:rPr lang="en-AU" altLang="zh-CN" dirty="0" smtClean="0"/>
              <a:t>This the basic flow</a:t>
            </a:r>
            <a:r>
              <a:rPr lang="en-AU" altLang="zh-CN" baseline="0" dirty="0" smtClean="0"/>
              <a:t> from </a:t>
            </a:r>
            <a:r>
              <a:rPr lang="en-US" altLang="zh-CN" dirty="0" smtClean="0"/>
              <a:t>Safari-&gt;</a:t>
            </a:r>
            <a:r>
              <a:rPr lang="en-US" altLang="zh-CN" dirty="0" err="1" smtClean="0"/>
              <a:t>SpringBoard</a:t>
            </a:r>
            <a:r>
              <a:rPr lang="en-US" altLang="zh-CN" dirty="0" smtClean="0"/>
              <a:t>/Settings-&gt;Profiled-&gt;</a:t>
            </a:r>
            <a:r>
              <a:rPr lang="en-US" altLang="zh-CN" dirty="0" err="1" smtClean="0"/>
              <a:t>Misagent</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70</a:t>
            </a:fld>
            <a:endParaRPr lang="en-US"/>
          </a:p>
        </p:txBody>
      </p:sp>
    </p:spTree>
    <p:extLst>
      <p:ext uri="{BB962C8B-B14F-4D97-AF65-F5344CB8AC3E}">
        <p14:creationId xmlns:p14="http://schemas.microsoft.com/office/powerpoint/2010/main" val="476913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a:p>
            <a:r>
              <a:rPr lang="en-US" altLang="zh-CN" dirty="0" smtClean="0"/>
              <a:t>This the real</a:t>
            </a:r>
            <a:r>
              <a:rPr lang="en-US" altLang="zh-CN" baseline="0" dirty="0" smtClean="0"/>
              <a:t> trace log from Frida-server to Frida-controller</a:t>
            </a:r>
          </a:p>
          <a:p>
            <a:r>
              <a:rPr lang="en-US" altLang="zh-CN" sz="1200" dirty="0" smtClean="0"/>
              <a:t>This trace log contain call stack and context when </a:t>
            </a:r>
            <a:r>
              <a:rPr lang="en-US" altLang="zh-CN" sz="1200" baseline="0" dirty="0" smtClean="0"/>
              <a:t>the </a:t>
            </a:r>
            <a:r>
              <a:rPr lang="en-US" altLang="zh-CN" sz="1200" dirty="0" err="1" smtClean="0"/>
              <a:t>libsystem_kernel.dylib</a:t>
            </a:r>
            <a:r>
              <a:rPr lang="en-US" altLang="zh-CN" sz="1200" dirty="0" smtClean="0"/>
              <a:t>! read happens during profile install.</a:t>
            </a:r>
          </a:p>
          <a:p>
            <a:r>
              <a:rPr lang="en-US" altLang="zh-CN" sz="1200" dirty="0" smtClean="0"/>
              <a:t>The</a:t>
            </a:r>
            <a:r>
              <a:rPr lang="en-US" altLang="zh-CN" sz="1200" baseline="0" dirty="0" smtClean="0"/>
              <a:t> related </a:t>
            </a:r>
            <a:r>
              <a:rPr lang="en-US" altLang="zh-CN" sz="1200" baseline="0" dirty="0" err="1" smtClean="0"/>
              <a:t>args</a:t>
            </a:r>
            <a:r>
              <a:rPr lang="en-US" altLang="zh-CN" sz="1200" baseline="0" dirty="0" smtClean="0"/>
              <a:t> of read </a:t>
            </a:r>
            <a:r>
              <a:rPr lang="en-US" altLang="zh-CN" sz="1200" baseline="0" dirty="0" err="1" smtClean="0"/>
              <a:t>syscall</a:t>
            </a:r>
            <a:r>
              <a:rPr lang="en-US" altLang="zh-CN" sz="1200" baseline="0" dirty="0" smtClean="0"/>
              <a:t> such as </a:t>
            </a:r>
            <a:r>
              <a:rPr lang="en-US" altLang="zh-CN" sz="1200" baseline="0" dirty="0" err="1" smtClean="0"/>
              <a:t>filePath</a:t>
            </a:r>
            <a:r>
              <a:rPr lang="en-US" altLang="zh-CN" sz="1200" baseline="0" dirty="0" smtClean="0"/>
              <a:t> as the context could also be traced.</a:t>
            </a:r>
          </a:p>
          <a:p>
            <a:endParaRPr lang="en-US" altLang="zh-CN" dirty="0" smtClean="0"/>
          </a:p>
          <a:p>
            <a:r>
              <a:rPr lang="en-US" altLang="zh-CN" dirty="0" smtClean="0"/>
              <a:t>call </a:t>
            </a:r>
            <a:r>
              <a:rPr lang="en-US" altLang="zh-CN" dirty="0" smtClean="0"/>
              <a:t>stack:</a:t>
            </a:r>
          </a:p>
          <a:p>
            <a:r>
              <a:rPr lang="en-US" altLang="zh-CN" dirty="0" smtClean="0"/>
              <a:t>0x24a52dcb Foundation!_</a:t>
            </a:r>
            <a:r>
              <a:rPr lang="en-US" altLang="zh-CN" dirty="0" err="1" smtClean="0"/>
              <a:t>NSReadFromFileDescriptorWithProgress</a:t>
            </a:r>
            <a:r>
              <a:rPr lang="en-US" altLang="zh-CN" dirty="0" smtClean="0"/>
              <a:t>,    </a:t>
            </a:r>
          </a:p>
          <a:p>
            <a:r>
              <a:rPr lang="en-US" altLang="zh-CN" dirty="0" smtClean="0"/>
              <a:t>0x24a52c11 Foundation!_</a:t>
            </a:r>
            <a:r>
              <a:rPr lang="en-US" altLang="zh-CN" dirty="0" err="1" smtClean="0"/>
              <a:t>NSReadBytesFromFileWithExtendedAttributes</a:t>
            </a:r>
            <a:r>
              <a:rPr lang="en-US" altLang="zh-CN" dirty="0" smtClean="0"/>
              <a:t>,       </a:t>
            </a:r>
          </a:p>
          <a:p>
            <a:r>
              <a:rPr lang="en-US" altLang="zh-CN" dirty="0" smtClean="0"/>
              <a:t>0x24a528ad Foundation!-[</a:t>
            </a:r>
            <a:r>
              <a:rPr lang="en-US" altLang="zh-CN" dirty="0" err="1" smtClean="0"/>
              <a:t>NSData</a:t>
            </a:r>
            <a:r>
              <a:rPr lang="en-US" altLang="zh-CN" dirty="0" smtClean="0"/>
              <a:t>(</a:t>
            </a:r>
            <a:r>
              <a:rPr lang="en-US" altLang="zh-CN" dirty="0" err="1" smtClean="0"/>
              <a:t>NSData</a:t>
            </a:r>
            <a:r>
              <a:rPr lang="en-US" altLang="zh-CN" dirty="0" smtClean="0"/>
              <a:t>) </a:t>
            </a:r>
            <a:r>
              <a:rPr lang="en-US" altLang="zh-CN" dirty="0" err="1" smtClean="0"/>
              <a:t>initWithContentsOfFile</a:t>
            </a:r>
            <a:r>
              <a:rPr lang="en-US" altLang="zh-CN" dirty="0" smtClean="0"/>
              <a:t>:],        </a:t>
            </a:r>
          </a:p>
          <a:p>
            <a:r>
              <a:rPr lang="en-US" altLang="zh-CN" dirty="0" smtClean="0"/>
              <a:t>0x24a57f33 Foundation!+[</a:t>
            </a:r>
            <a:r>
              <a:rPr lang="en-US" altLang="zh-CN" dirty="0" err="1" smtClean="0"/>
              <a:t>NSData</a:t>
            </a:r>
            <a:r>
              <a:rPr lang="en-US" altLang="zh-CN" dirty="0" smtClean="0"/>
              <a:t>(</a:t>
            </a:r>
            <a:r>
              <a:rPr lang="en-US" altLang="zh-CN" dirty="0" err="1" smtClean="0"/>
              <a:t>NSData</a:t>
            </a:r>
            <a:r>
              <a:rPr lang="en-US" altLang="zh-CN" dirty="0" smtClean="0"/>
              <a:t>) </a:t>
            </a:r>
            <a:r>
              <a:rPr lang="en-US" altLang="zh-CN" dirty="0" err="1" smtClean="0"/>
              <a:t>dataWithContentsOfFile</a:t>
            </a:r>
            <a:r>
              <a:rPr lang="en-US" altLang="zh-CN" dirty="0" smtClean="0"/>
              <a:t>:],        </a:t>
            </a:r>
          </a:p>
          <a:p>
            <a:r>
              <a:rPr lang="en-US" altLang="zh-CN" dirty="0" smtClean="0"/>
              <a:t>0x2db263d3 </a:t>
            </a:r>
            <a:r>
              <a:rPr lang="en-US" altLang="zh-CN" dirty="0" err="1" smtClean="0"/>
              <a:t>ManagedConfiguration</a:t>
            </a:r>
            <a:r>
              <a:rPr lang="en-US" altLang="zh-CN" dirty="0" smtClean="0"/>
              <a:t>!+[</a:t>
            </a:r>
            <a:r>
              <a:rPr lang="en-US" altLang="zh-CN" dirty="0" err="1" smtClean="0"/>
              <a:t>MCManifest</a:t>
            </a:r>
            <a:r>
              <a:rPr lang="en-US" altLang="zh-CN" dirty="0" smtClean="0"/>
              <a:t> </a:t>
            </a:r>
            <a:r>
              <a:rPr lang="en-US" altLang="zh-CN" dirty="0" err="1" smtClean="0"/>
              <a:t>installedProfileDataWithIdentifier</a:t>
            </a:r>
            <a:r>
              <a:rPr lang="en-US" altLang="zh-CN" dirty="0" smtClean="0"/>
              <a:t>:],      </a:t>
            </a:r>
          </a:p>
          <a:p>
            <a:r>
              <a:rPr lang="en-US" altLang="zh-CN" dirty="0" smtClean="0"/>
              <a:t>0x2db2629d </a:t>
            </a:r>
            <a:r>
              <a:rPr lang="en-US" altLang="zh-CN" dirty="0" err="1" smtClean="0"/>
              <a:t>ManagedConfiguration</a:t>
            </a:r>
            <a:r>
              <a:rPr lang="en-US" altLang="zh-CN" dirty="0" smtClean="0"/>
              <a:t>!+[</a:t>
            </a:r>
            <a:r>
              <a:rPr lang="en-US" altLang="zh-CN" dirty="0" err="1" smtClean="0"/>
              <a:t>MCManifest</a:t>
            </a:r>
            <a:r>
              <a:rPr lang="en-US" altLang="zh-CN" dirty="0" smtClean="0"/>
              <a:t> </a:t>
            </a:r>
            <a:r>
              <a:rPr lang="en-US" altLang="zh-CN" dirty="0" err="1" smtClean="0"/>
              <a:t>installedProfileWithIdentifier</a:t>
            </a:r>
            <a:r>
              <a:rPr lang="en-US" altLang="zh-CN" dirty="0" smtClean="0"/>
              <a:t>:],  </a:t>
            </a:r>
          </a:p>
          <a:p>
            <a:r>
              <a:rPr lang="en-US" altLang="zh-CN" dirty="0" smtClean="0"/>
              <a:t>0xa8873 profiled!0x59873,       </a:t>
            </a:r>
          </a:p>
          <a:p>
            <a:r>
              <a:rPr lang="en-US" altLang="zh-CN" dirty="0" smtClean="0"/>
              <a:t>0xa9ca1 profiled!0x5aca1,       </a:t>
            </a:r>
          </a:p>
          <a:p>
            <a:r>
              <a:rPr lang="en-US" altLang="zh-CN" dirty="0" smtClean="0"/>
              <a:t>0x9a3f3 profiled!0x4b3f3,       </a:t>
            </a:r>
          </a:p>
          <a:p>
            <a:r>
              <a:rPr lang="en-US" altLang="zh-CN" dirty="0" smtClean="0"/>
              <a:t>0x9bf11 profiled!0x4cf11,       </a:t>
            </a:r>
          </a:p>
          <a:p>
            <a:r>
              <a:rPr lang="en-US" altLang="zh-CN" dirty="0" smtClean="0"/>
              <a:t>0x53f2d profiled!0x4f2d,        </a:t>
            </a:r>
          </a:p>
          <a:p>
            <a:r>
              <a:rPr lang="en-US" altLang="zh-CN" dirty="0" smtClean="0"/>
              <a:t>0x35ca4d2b libdispatch.</a:t>
            </a:r>
            <a:r>
              <a:rPr lang="en-US" altLang="zh-CN" dirty="0" err="1" smtClean="0"/>
              <a:t>dylib</a:t>
            </a:r>
            <a:r>
              <a:rPr lang="en-US" altLang="zh-CN" dirty="0" smtClean="0"/>
              <a:t>!_</a:t>
            </a:r>
            <a:r>
              <a:rPr lang="en-US" altLang="zh-CN" dirty="0" err="1" smtClean="0"/>
              <a:t>dispatch_call_block_and_release</a:t>
            </a:r>
            <a:r>
              <a:rPr lang="en-US" altLang="zh-CN" dirty="0" smtClean="0"/>
              <a:t>,  </a:t>
            </a:r>
          </a:p>
          <a:p>
            <a:r>
              <a:rPr lang="en-US" altLang="zh-CN" dirty="0" smtClean="0"/>
              <a:t>0x35cb192b libdispatch.</a:t>
            </a:r>
            <a:r>
              <a:rPr lang="en-US" altLang="zh-CN" dirty="0" err="1" smtClean="0"/>
              <a:t>dylib</a:t>
            </a:r>
            <a:r>
              <a:rPr lang="en-US" altLang="zh-CN" dirty="0" smtClean="0"/>
              <a:t>!_</a:t>
            </a:r>
            <a:r>
              <a:rPr lang="en-US" altLang="zh-CN" dirty="0" err="1" smtClean="0"/>
              <a:t>dispatch_queue_drain$VARIANT$mp</a:t>
            </a:r>
            <a:r>
              <a:rPr lang="en-US" altLang="zh-CN" dirty="0" smtClean="0"/>
              <a:t>,  </a:t>
            </a:r>
          </a:p>
          <a:p>
            <a:r>
              <a:rPr lang="en-US" altLang="zh-CN" dirty="0" smtClean="0"/>
              <a:t>0x35cb0f69 libdispatch.</a:t>
            </a:r>
            <a:r>
              <a:rPr lang="en-US" altLang="zh-CN" dirty="0" err="1" smtClean="0"/>
              <a:t>dylib</a:t>
            </a:r>
            <a:r>
              <a:rPr lang="en-US" altLang="zh-CN" dirty="0" smtClean="0"/>
              <a:t>!_</a:t>
            </a:r>
            <a:r>
              <a:rPr lang="en-US" altLang="zh-CN" dirty="0" err="1" smtClean="0"/>
              <a:t>dispatch_queue_invoke$VARIANT$mp</a:t>
            </a:r>
            <a:r>
              <a:rPr lang="en-US" altLang="zh-CN" dirty="0" smtClean="0"/>
              <a:t>, </a:t>
            </a:r>
          </a:p>
          <a:p>
            <a:r>
              <a:rPr lang="en-US" altLang="zh-CN" dirty="0" smtClean="0"/>
              <a:t>0x35cb3af1 libdispatch.</a:t>
            </a:r>
            <a:r>
              <a:rPr lang="en-US" altLang="zh-CN" dirty="0" err="1" smtClean="0"/>
              <a:t>dylib</a:t>
            </a:r>
            <a:r>
              <a:rPr lang="en-US" altLang="zh-CN" dirty="0" smtClean="0"/>
              <a:t>!_</a:t>
            </a:r>
            <a:r>
              <a:rPr lang="en-US" altLang="zh-CN" dirty="0" err="1" smtClean="0"/>
              <a:t>dispatch_root_queue_drain</a:t>
            </a:r>
            <a:r>
              <a:rPr lang="en-US" altLang="zh-CN" dirty="0" smtClean="0"/>
              <a:t>,        </a:t>
            </a:r>
          </a:p>
          <a:p>
            <a:r>
              <a:rPr lang="en-US" altLang="zh-CN" dirty="0" smtClean="0"/>
              <a:t>0x35cb34d5 libdispatch.dylib!_dispatch_worker_thread3</a:t>
            </a:r>
          </a:p>
          <a:p>
            <a:r>
              <a:rPr lang="en-US" altLang="zh-CN" dirty="0" smtClean="0"/>
              <a:t>{"time":"2017-08-30T05:05:37.526Z","txnType":"syscall","lib":"libsystem_kernel.dylib","method":"read","artifact":[{"name":"</a:t>
            </a:r>
            <a:r>
              <a:rPr lang="en-US" altLang="zh-CN" dirty="0" err="1" smtClean="0"/>
              <a:t>filePath</a:t>
            </a:r>
            <a:r>
              <a:rPr lang="en-US" altLang="zh-CN" dirty="0" smtClean="0"/>
              <a:t>","value":"/private/</a:t>
            </a:r>
            <a:r>
              <a:rPr lang="en-US" altLang="zh-CN" dirty="0" err="1" smtClean="0"/>
              <a:t>var</a:t>
            </a:r>
            <a:r>
              <a:rPr lang="en-US" altLang="zh-CN" dirty="0" smtClean="0"/>
              <a:t>/mobile/Library/</a:t>
            </a:r>
            <a:r>
              <a:rPr lang="en-US" altLang="zh-CN" dirty="0" err="1" smtClean="0"/>
              <a:t>ConfigurationProfiles</a:t>
            </a:r>
            <a:r>
              <a:rPr lang="en-US" altLang="zh-CN" dirty="0" smtClean="0"/>
              <a:t>/profile-4ecba0b5def636872b1da380625035b4adfb4c5f4f38788cf1774579fe90dd3c.stub","argSeq":0}</a:t>
            </a:r>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71</a:t>
            </a:fld>
            <a:endParaRPr lang="en-US"/>
          </a:p>
        </p:txBody>
      </p:sp>
    </p:spTree>
    <p:extLst>
      <p:ext uri="{BB962C8B-B14F-4D97-AF65-F5344CB8AC3E}">
        <p14:creationId xmlns:p14="http://schemas.microsoft.com/office/powerpoint/2010/main" val="3692235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en-US" altLang="zh-CN" baseline="0" dirty="0" smtClean="0"/>
              <a:t> the code of decision rule written by </a:t>
            </a:r>
            <a:r>
              <a:rPr lang="en-US" altLang="zh-CN" baseline="0" dirty="0" err="1" smtClean="0"/>
              <a:t>javascript</a:t>
            </a:r>
            <a:r>
              <a:rPr lang="en-US" altLang="zh-CN" baseline="0" dirty="0" smtClean="0"/>
              <a:t> to detect death </a:t>
            </a:r>
            <a:r>
              <a:rPr lang="en-US" altLang="zh-CN" baseline="0" dirty="0" err="1" smtClean="0"/>
              <a:t>profle</a:t>
            </a:r>
            <a:r>
              <a:rPr lang="en-US" altLang="zh-CN" baseline="0" smtClean="0"/>
              <a:t> attack.</a:t>
            </a:r>
          </a:p>
          <a:p>
            <a:endParaRPr lang="en-US" altLang="zh-CN" dirty="0" smtClean="0"/>
          </a:p>
          <a:p>
            <a:r>
              <a:rPr lang="en-US" altLang="zh-CN" dirty="0" err="1" smtClean="0"/>
              <a:t>exports.deathProfileCheckProfileByObjJson</a:t>
            </a:r>
            <a:r>
              <a:rPr lang="en-US" altLang="zh-CN" dirty="0" smtClean="0"/>
              <a:t> </a:t>
            </a:r>
            <a:r>
              <a:rPr lang="en-US" altLang="zh-CN" dirty="0" smtClean="0"/>
              <a:t>= function(</a:t>
            </a:r>
            <a:r>
              <a:rPr lang="en-US" altLang="zh-CN" dirty="0" err="1" smtClean="0"/>
              <a:t>plistObj</a:t>
            </a:r>
            <a:r>
              <a:rPr lang="en-US" altLang="zh-CN" dirty="0" smtClean="0"/>
              <a:t>) </a:t>
            </a:r>
          </a:p>
          <a:p>
            <a:r>
              <a:rPr lang="en-US" altLang="zh-CN" dirty="0" smtClean="0"/>
              <a:t>{</a:t>
            </a:r>
          </a:p>
          <a:p>
            <a:r>
              <a:rPr lang="en-US" altLang="zh-CN" dirty="0" smtClean="0"/>
              <a:t>	//console.log("</a:t>
            </a:r>
            <a:r>
              <a:rPr lang="en-US" altLang="zh-CN" dirty="0" err="1" smtClean="0"/>
              <a:t>deathProfileCheckProfileByObjJson</a:t>
            </a:r>
            <a:r>
              <a:rPr lang="en-US" altLang="zh-CN" dirty="0" smtClean="0"/>
              <a:t>:\</a:t>
            </a:r>
            <a:r>
              <a:rPr lang="en-US" altLang="zh-CN" dirty="0" err="1" smtClean="0"/>
              <a:t>tplistObj</a:t>
            </a:r>
            <a:r>
              <a:rPr lang="en-US" altLang="zh-CN" dirty="0" smtClean="0"/>
              <a:t>\r\n");</a:t>
            </a:r>
          </a:p>
          <a:p>
            <a:r>
              <a:rPr lang="en-US" altLang="zh-CN" dirty="0" smtClean="0"/>
              <a:t>    //console.log(</a:t>
            </a:r>
            <a:r>
              <a:rPr lang="en-US" altLang="zh-CN" dirty="0" err="1" smtClean="0"/>
              <a:t>pd.json</a:t>
            </a:r>
            <a:r>
              <a:rPr lang="en-US" altLang="zh-CN" dirty="0" smtClean="0"/>
              <a:t>(</a:t>
            </a:r>
            <a:r>
              <a:rPr lang="en-US" altLang="zh-CN" dirty="0" err="1" smtClean="0"/>
              <a:t>plistObj</a:t>
            </a:r>
            <a:r>
              <a:rPr lang="en-US" altLang="zh-CN" dirty="0" smtClean="0"/>
              <a:t>));</a:t>
            </a:r>
          </a:p>
          <a:p>
            <a:endParaRPr lang="en-US" altLang="zh-CN" dirty="0" smtClean="0"/>
          </a:p>
          <a:p>
            <a:r>
              <a:rPr lang="en-US" altLang="zh-CN" dirty="0" smtClean="0"/>
              <a:t>	</a:t>
            </a:r>
            <a:r>
              <a:rPr lang="en-US" altLang="zh-CN" dirty="0" err="1" smtClean="0"/>
              <a:t>var</a:t>
            </a:r>
            <a:r>
              <a:rPr lang="en-US" altLang="zh-CN" dirty="0" smtClean="0"/>
              <a:t> </a:t>
            </a:r>
            <a:r>
              <a:rPr lang="en-US" altLang="zh-CN" dirty="0" err="1" smtClean="0"/>
              <a:t>evidenceInBrief</a:t>
            </a:r>
            <a:r>
              <a:rPr lang="en-US" altLang="zh-CN" dirty="0" smtClean="0"/>
              <a:t> = {};</a:t>
            </a:r>
          </a:p>
          <a:p>
            <a:r>
              <a:rPr lang="en-US" altLang="zh-CN" dirty="0" smtClean="0"/>
              <a:t>	</a:t>
            </a:r>
            <a:r>
              <a:rPr lang="en-US" altLang="zh-CN" dirty="0" err="1" smtClean="0"/>
              <a:t>var</a:t>
            </a:r>
            <a:r>
              <a:rPr lang="en-US" altLang="zh-CN" dirty="0" smtClean="0"/>
              <a:t> </a:t>
            </a:r>
            <a:r>
              <a:rPr lang="en-US" altLang="zh-CN" dirty="0" err="1" smtClean="0"/>
              <a:t>retInfo</a:t>
            </a:r>
            <a:r>
              <a:rPr lang="en-US" altLang="zh-CN" dirty="0" smtClean="0"/>
              <a:t>={};</a:t>
            </a:r>
          </a:p>
          <a:p>
            <a:endParaRPr lang="en-US" altLang="zh-CN" dirty="0" smtClean="0"/>
          </a:p>
          <a:p>
            <a:r>
              <a:rPr lang="en-US" altLang="zh-CN" dirty="0" smtClean="0"/>
              <a:t>	</a:t>
            </a:r>
            <a:r>
              <a:rPr lang="en-US" altLang="zh-CN" dirty="0" err="1" smtClean="0"/>
              <a:t>var</a:t>
            </a:r>
            <a:r>
              <a:rPr lang="en-US" altLang="zh-CN" dirty="0" smtClean="0"/>
              <a:t> </a:t>
            </a:r>
            <a:r>
              <a:rPr lang="en-US" altLang="zh-CN" dirty="0" err="1" smtClean="0"/>
              <a:t>payloadContent</a:t>
            </a:r>
            <a:r>
              <a:rPr lang="en-US" altLang="zh-CN" dirty="0" smtClean="0"/>
              <a:t> = {};</a:t>
            </a:r>
          </a:p>
          <a:p>
            <a:r>
              <a:rPr lang="en-US" altLang="zh-CN" dirty="0" smtClean="0"/>
              <a:t> </a:t>
            </a:r>
          </a:p>
          <a:p>
            <a:r>
              <a:rPr lang="en-US" altLang="zh-CN" dirty="0" smtClean="0"/>
              <a:t>	//Traverse every node in </a:t>
            </a:r>
            <a:r>
              <a:rPr lang="en-US" altLang="zh-CN" dirty="0" err="1" smtClean="0"/>
              <a:t>json</a:t>
            </a:r>
            <a:r>
              <a:rPr lang="en-US" altLang="zh-CN" dirty="0" smtClean="0"/>
              <a:t> object</a:t>
            </a:r>
          </a:p>
          <a:p>
            <a:r>
              <a:rPr lang="en-US" altLang="zh-CN" dirty="0" smtClean="0"/>
              <a:t>	traverse(</a:t>
            </a:r>
            <a:r>
              <a:rPr lang="en-US" altLang="zh-CN" dirty="0" err="1" smtClean="0"/>
              <a:t>plistObj</a:t>
            </a:r>
            <a:r>
              <a:rPr lang="en-US" altLang="zh-CN" dirty="0" smtClean="0"/>
              <a:t>).</a:t>
            </a:r>
            <a:r>
              <a:rPr lang="en-US" altLang="zh-CN" dirty="0" err="1" smtClean="0"/>
              <a:t>forEach</a:t>
            </a:r>
            <a:r>
              <a:rPr lang="en-US" altLang="zh-CN" dirty="0" smtClean="0"/>
              <a:t>(function (x) </a:t>
            </a:r>
          </a:p>
          <a:p>
            <a:r>
              <a:rPr lang="en-US" altLang="zh-CN" dirty="0" smtClean="0"/>
              <a:t>	{</a:t>
            </a:r>
          </a:p>
          <a:p>
            <a:r>
              <a:rPr lang="en-US" altLang="zh-CN" dirty="0" smtClean="0"/>
              <a:t>		</a:t>
            </a:r>
          </a:p>
          <a:p>
            <a:r>
              <a:rPr lang="en-US" altLang="zh-CN" dirty="0" smtClean="0"/>
              <a:t>		if (</a:t>
            </a:r>
            <a:r>
              <a:rPr lang="en-US" altLang="zh-CN" dirty="0" err="1" smtClean="0"/>
              <a:t>x.hasOwnProperty</a:t>
            </a:r>
            <a:r>
              <a:rPr lang="en-US" altLang="zh-CN" dirty="0" smtClean="0"/>
              <a:t>("</a:t>
            </a:r>
            <a:r>
              <a:rPr lang="en-US" altLang="zh-CN" dirty="0" err="1" smtClean="0"/>
              <a:t>PayloadContent</a:t>
            </a:r>
            <a:r>
              <a:rPr lang="en-US" altLang="zh-CN" dirty="0" smtClean="0"/>
              <a:t>"))</a:t>
            </a:r>
          </a:p>
          <a:p>
            <a:r>
              <a:rPr lang="en-US" altLang="zh-CN" dirty="0" smtClean="0"/>
              <a:t>		{</a:t>
            </a:r>
          </a:p>
          <a:p>
            <a:r>
              <a:rPr lang="en-US" altLang="zh-CN" dirty="0" smtClean="0"/>
              <a:t>			</a:t>
            </a:r>
            <a:r>
              <a:rPr lang="en-US" altLang="zh-CN" dirty="0" err="1" smtClean="0"/>
              <a:t>evidenceInBrief.PayloadRemovalDisallowed</a:t>
            </a:r>
            <a:r>
              <a:rPr lang="en-US" altLang="zh-CN" dirty="0" smtClean="0"/>
              <a:t> = </a:t>
            </a:r>
            <a:r>
              <a:rPr lang="en-US" altLang="zh-CN" dirty="0" err="1" smtClean="0"/>
              <a:t>x.PayloadRemovalDisallowed</a:t>
            </a:r>
            <a:r>
              <a:rPr lang="en-US" altLang="zh-CN" dirty="0" smtClean="0"/>
              <a:t>;</a:t>
            </a:r>
          </a:p>
          <a:p>
            <a:r>
              <a:rPr lang="en-US" altLang="zh-CN" dirty="0" smtClean="0"/>
              <a:t>			</a:t>
            </a:r>
            <a:r>
              <a:rPr lang="en-US" altLang="zh-CN" dirty="0" err="1" smtClean="0"/>
              <a:t>payloadContent</a:t>
            </a:r>
            <a:r>
              <a:rPr lang="en-US" altLang="zh-CN" dirty="0" smtClean="0"/>
              <a:t> = </a:t>
            </a:r>
            <a:r>
              <a:rPr lang="en-US" altLang="zh-CN" dirty="0" err="1" smtClean="0"/>
              <a:t>x.PayloadContent</a:t>
            </a:r>
            <a:r>
              <a:rPr lang="en-US" altLang="zh-CN" dirty="0" smtClean="0"/>
              <a:t>;</a:t>
            </a:r>
          </a:p>
          <a:p>
            <a:r>
              <a:rPr lang="en-US" altLang="zh-CN" dirty="0" smtClean="0"/>
              <a:t>			</a:t>
            </a:r>
          </a:p>
          <a:p>
            <a:r>
              <a:rPr lang="en-US" altLang="zh-CN" dirty="0" smtClean="0"/>
              <a:t>		}</a:t>
            </a:r>
          </a:p>
          <a:p>
            <a:r>
              <a:rPr lang="en-US" altLang="zh-CN" dirty="0" smtClean="0"/>
              <a:t>	    </a:t>
            </a:r>
          </a:p>
          <a:p>
            <a:r>
              <a:rPr lang="en-US" altLang="zh-CN" dirty="0" smtClean="0"/>
              <a:t>	});</a:t>
            </a:r>
          </a:p>
          <a:p>
            <a:endParaRPr lang="en-US" altLang="zh-CN" dirty="0" smtClean="0"/>
          </a:p>
          <a:p>
            <a:r>
              <a:rPr lang="en-US" altLang="zh-CN" dirty="0" smtClean="0"/>
              <a:t>	 </a:t>
            </a:r>
          </a:p>
          <a:p>
            <a:r>
              <a:rPr lang="en-US" altLang="zh-CN" dirty="0" smtClean="0"/>
              <a:t>	</a:t>
            </a:r>
          </a:p>
          <a:p>
            <a:r>
              <a:rPr lang="en-US" altLang="zh-CN" dirty="0" smtClean="0"/>
              <a:t>	</a:t>
            </a:r>
            <a:r>
              <a:rPr lang="en-US" altLang="zh-CN" dirty="0" err="1" smtClean="0"/>
              <a:t>var</a:t>
            </a:r>
            <a:r>
              <a:rPr lang="en-US" altLang="zh-CN" dirty="0" smtClean="0"/>
              <a:t> </a:t>
            </a:r>
            <a:r>
              <a:rPr lang="en-US" altLang="zh-CN" dirty="0" err="1" smtClean="0"/>
              <a:t>nDeathWebClipCount</a:t>
            </a:r>
            <a:r>
              <a:rPr lang="en-US" altLang="zh-CN" dirty="0" smtClean="0"/>
              <a:t>= 0;</a:t>
            </a:r>
          </a:p>
          <a:p>
            <a:r>
              <a:rPr lang="en-US" altLang="zh-CN" dirty="0" smtClean="0"/>
              <a:t>	</a:t>
            </a:r>
            <a:r>
              <a:rPr lang="en-US" altLang="zh-CN" dirty="0" err="1" smtClean="0"/>
              <a:t>evidenceInBrief.malicousPaylaodContent</a:t>
            </a:r>
            <a:r>
              <a:rPr lang="en-US" altLang="zh-CN" dirty="0" smtClean="0"/>
              <a:t> = []</a:t>
            </a:r>
          </a:p>
          <a:p>
            <a:r>
              <a:rPr lang="en-US" altLang="zh-CN" dirty="0" smtClean="0"/>
              <a:t>	if (</a:t>
            </a:r>
            <a:r>
              <a:rPr lang="en-US" altLang="zh-CN" dirty="0" err="1" smtClean="0"/>
              <a:t>payloadContent</a:t>
            </a:r>
            <a:r>
              <a:rPr lang="en-US" altLang="zh-CN" dirty="0" smtClean="0"/>
              <a:t>)</a:t>
            </a:r>
          </a:p>
          <a:p>
            <a:r>
              <a:rPr lang="en-US" altLang="zh-CN" dirty="0" smtClean="0"/>
              <a:t>	{</a:t>
            </a:r>
          </a:p>
          <a:p>
            <a:r>
              <a:rPr lang="en-US" altLang="zh-CN" dirty="0" smtClean="0"/>
              <a:t>		</a:t>
            </a:r>
          </a:p>
          <a:p>
            <a:r>
              <a:rPr lang="en-US" altLang="zh-CN" dirty="0" smtClean="0"/>
              <a:t>		//console.log(</a:t>
            </a:r>
            <a:r>
              <a:rPr lang="en-US" altLang="zh-CN" dirty="0" err="1" smtClean="0"/>
              <a:t>payloadContent</a:t>
            </a:r>
            <a:r>
              <a:rPr lang="en-US" altLang="zh-CN" dirty="0" smtClean="0"/>
              <a:t>);</a:t>
            </a:r>
          </a:p>
          <a:p>
            <a:r>
              <a:rPr lang="en-US" altLang="zh-CN" dirty="0" smtClean="0"/>
              <a:t>		for (</a:t>
            </a:r>
            <a:r>
              <a:rPr lang="en-US" altLang="zh-CN" dirty="0" err="1" smtClean="0"/>
              <a:t>var</a:t>
            </a:r>
            <a:r>
              <a:rPr lang="en-US" altLang="zh-CN" dirty="0" smtClean="0"/>
              <a:t> </a:t>
            </a:r>
            <a:r>
              <a:rPr lang="en-US" altLang="zh-CN" dirty="0" err="1" smtClean="0"/>
              <a:t>i</a:t>
            </a:r>
            <a:r>
              <a:rPr lang="en-US" altLang="zh-CN" dirty="0" smtClean="0"/>
              <a:t>=0;i&lt;</a:t>
            </a:r>
            <a:r>
              <a:rPr lang="en-US" altLang="zh-CN" dirty="0" err="1" smtClean="0"/>
              <a:t>payloadContent.length;i</a:t>
            </a:r>
            <a:r>
              <a:rPr lang="en-US" altLang="zh-CN" dirty="0" smtClean="0"/>
              <a:t>++)</a:t>
            </a:r>
          </a:p>
          <a:p>
            <a:r>
              <a:rPr lang="en-US" altLang="zh-CN" dirty="0" smtClean="0"/>
              <a:t>		{</a:t>
            </a:r>
          </a:p>
          <a:p>
            <a:r>
              <a:rPr lang="en-US" altLang="zh-CN" dirty="0" smtClean="0"/>
              <a:t>			</a:t>
            </a:r>
            <a:r>
              <a:rPr lang="en-US" altLang="zh-CN" dirty="0" err="1" smtClean="0"/>
              <a:t>var</a:t>
            </a:r>
            <a:r>
              <a:rPr lang="en-US" altLang="zh-CN" dirty="0" smtClean="0"/>
              <a:t> payload = </a:t>
            </a:r>
            <a:r>
              <a:rPr lang="en-US" altLang="zh-CN" dirty="0" err="1" smtClean="0"/>
              <a:t>payloadContent</a:t>
            </a:r>
            <a:r>
              <a:rPr lang="en-US" altLang="zh-CN" dirty="0" smtClean="0"/>
              <a:t>[</a:t>
            </a:r>
            <a:r>
              <a:rPr lang="en-US" altLang="zh-CN" dirty="0" err="1" smtClean="0"/>
              <a:t>i</a:t>
            </a:r>
            <a:r>
              <a:rPr lang="en-US" altLang="zh-CN" dirty="0" smtClean="0"/>
              <a:t>];</a:t>
            </a:r>
          </a:p>
          <a:p>
            <a:r>
              <a:rPr lang="en-US" altLang="zh-CN" dirty="0" smtClean="0"/>
              <a:t>			//console.log(payload);</a:t>
            </a:r>
          </a:p>
          <a:p>
            <a:r>
              <a:rPr lang="en-US" altLang="zh-CN" dirty="0" smtClean="0"/>
              <a:t>			if (1</a:t>
            </a:r>
          </a:p>
          <a:p>
            <a:r>
              <a:rPr lang="en-US" altLang="zh-CN" dirty="0" smtClean="0"/>
              <a:t>				&amp;&amp; </a:t>
            </a:r>
            <a:r>
              <a:rPr lang="en-US" altLang="zh-CN" dirty="0" err="1" smtClean="0"/>
              <a:t>payload.hasOwnProperty</a:t>
            </a:r>
            <a:r>
              <a:rPr lang="en-US" altLang="zh-CN" dirty="0" smtClean="0"/>
              <a:t>("</a:t>
            </a:r>
            <a:r>
              <a:rPr lang="en-US" altLang="zh-CN" dirty="0" err="1" smtClean="0"/>
              <a:t>PayloadType</a:t>
            </a:r>
            <a:r>
              <a:rPr lang="en-US" altLang="zh-CN" dirty="0" smtClean="0"/>
              <a:t>")</a:t>
            </a:r>
          </a:p>
          <a:p>
            <a:r>
              <a:rPr lang="en-US" altLang="zh-CN" dirty="0" smtClean="0"/>
              <a:t>				&amp;&amp; -1 &lt; </a:t>
            </a:r>
            <a:r>
              <a:rPr lang="en-US" altLang="zh-CN" dirty="0" err="1" smtClean="0"/>
              <a:t>payload.PayloadType.search</a:t>
            </a:r>
            <a:r>
              <a:rPr lang="en-US" altLang="zh-CN" dirty="0" smtClean="0"/>
              <a:t>('</a:t>
            </a:r>
            <a:r>
              <a:rPr lang="en-US" altLang="zh-CN" dirty="0" err="1" smtClean="0"/>
              <a:t>com.apple.webClip.managed</a:t>
            </a:r>
            <a:r>
              <a:rPr lang="en-US" altLang="zh-CN" dirty="0" smtClean="0"/>
              <a:t>')</a:t>
            </a:r>
          </a:p>
          <a:p>
            <a:r>
              <a:rPr lang="en-US" altLang="zh-CN" dirty="0" smtClean="0"/>
              <a:t>				)</a:t>
            </a:r>
          </a:p>
          <a:p>
            <a:r>
              <a:rPr lang="en-US" altLang="zh-CN" dirty="0" smtClean="0"/>
              <a:t>			{</a:t>
            </a:r>
          </a:p>
          <a:p>
            <a:r>
              <a:rPr lang="en-US" altLang="zh-CN" dirty="0" smtClean="0"/>
              <a:t>				//console.log(payload);</a:t>
            </a:r>
          </a:p>
          <a:p>
            <a:r>
              <a:rPr lang="en-US" altLang="zh-CN" dirty="0" smtClean="0"/>
              <a:t>				</a:t>
            </a:r>
            <a:r>
              <a:rPr lang="en-US" altLang="zh-CN" dirty="0" err="1" smtClean="0"/>
              <a:t>var</a:t>
            </a:r>
            <a:r>
              <a:rPr lang="en-US" altLang="zh-CN" dirty="0" smtClean="0"/>
              <a:t> </a:t>
            </a:r>
            <a:r>
              <a:rPr lang="en-US" altLang="zh-CN" dirty="0" err="1" smtClean="0"/>
              <a:t>payloadTemp</a:t>
            </a:r>
            <a:r>
              <a:rPr lang="en-US" altLang="zh-CN" dirty="0" smtClean="0"/>
              <a:t> = {};</a:t>
            </a:r>
          </a:p>
          <a:p>
            <a:r>
              <a:rPr lang="en-US" altLang="zh-CN" dirty="0" smtClean="0"/>
              <a:t>				</a:t>
            </a:r>
          </a:p>
          <a:p>
            <a:r>
              <a:rPr lang="en-US" altLang="zh-CN" dirty="0" smtClean="0"/>
              <a:t>				</a:t>
            </a:r>
            <a:r>
              <a:rPr lang="en-US" altLang="zh-CN" dirty="0" err="1" smtClean="0"/>
              <a:t>payloadTemp.PayloadType</a:t>
            </a:r>
            <a:r>
              <a:rPr lang="en-US" altLang="zh-CN" dirty="0" smtClean="0"/>
              <a:t> = </a:t>
            </a:r>
            <a:r>
              <a:rPr lang="en-US" altLang="zh-CN" dirty="0" err="1" smtClean="0"/>
              <a:t>payload.PayloadType</a:t>
            </a:r>
            <a:r>
              <a:rPr lang="en-US" altLang="zh-CN" dirty="0" smtClean="0"/>
              <a:t>;</a:t>
            </a:r>
          </a:p>
          <a:p>
            <a:r>
              <a:rPr lang="en-US" altLang="zh-CN" dirty="0" smtClean="0"/>
              <a:t>				if (</a:t>
            </a:r>
            <a:r>
              <a:rPr lang="en-US" altLang="zh-CN" dirty="0" err="1" smtClean="0"/>
              <a:t>payload.hasOwnProperty</a:t>
            </a:r>
            <a:r>
              <a:rPr lang="en-US" altLang="zh-CN" dirty="0" smtClean="0"/>
              <a:t>("</a:t>
            </a:r>
            <a:r>
              <a:rPr lang="en-US" altLang="zh-CN" dirty="0" err="1" smtClean="0"/>
              <a:t>IsRemovable</a:t>
            </a:r>
            <a:r>
              <a:rPr lang="en-US" altLang="zh-CN" dirty="0" smtClean="0"/>
              <a:t>") )</a:t>
            </a:r>
          </a:p>
          <a:p>
            <a:r>
              <a:rPr lang="en-US" altLang="zh-CN" dirty="0" smtClean="0"/>
              <a:t>				{</a:t>
            </a:r>
          </a:p>
          <a:p>
            <a:r>
              <a:rPr lang="en-US" altLang="zh-CN" dirty="0" smtClean="0"/>
              <a:t>					if ( </a:t>
            </a:r>
            <a:r>
              <a:rPr lang="en-US" altLang="zh-CN" dirty="0" err="1" smtClean="0"/>
              <a:t>payload.IsRemovable</a:t>
            </a:r>
            <a:r>
              <a:rPr lang="en-US" altLang="zh-CN" dirty="0" smtClean="0"/>
              <a:t> == false)</a:t>
            </a:r>
          </a:p>
          <a:p>
            <a:r>
              <a:rPr lang="en-US" altLang="zh-CN" dirty="0" smtClean="0"/>
              <a:t>					{</a:t>
            </a:r>
          </a:p>
          <a:p>
            <a:r>
              <a:rPr lang="en-US" altLang="zh-CN" dirty="0" smtClean="0"/>
              <a:t>						</a:t>
            </a:r>
            <a:r>
              <a:rPr lang="en-US" altLang="zh-CN" dirty="0" err="1" smtClean="0"/>
              <a:t>payloadTemp.IsRemovable</a:t>
            </a:r>
            <a:r>
              <a:rPr lang="en-US" altLang="zh-CN" dirty="0" smtClean="0"/>
              <a:t> = </a:t>
            </a:r>
            <a:r>
              <a:rPr lang="en-US" altLang="zh-CN" dirty="0" err="1" smtClean="0"/>
              <a:t>payload.IsRemovable</a:t>
            </a:r>
            <a:r>
              <a:rPr lang="en-US" altLang="zh-CN" dirty="0" smtClean="0"/>
              <a:t>;</a:t>
            </a:r>
          </a:p>
          <a:p>
            <a:r>
              <a:rPr lang="en-US" altLang="zh-CN" dirty="0" smtClean="0"/>
              <a:t>						</a:t>
            </a:r>
            <a:r>
              <a:rPr lang="en-US" altLang="zh-CN" dirty="0" err="1" smtClean="0"/>
              <a:t>payloadTemp.score</a:t>
            </a:r>
            <a:r>
              <a:rPr lang="en-US" altLang="zh-CN" dirty="0" smtClean="0"/>
              <a:t> = </a:t>
            </a:r>
            <a:r>
              <a:rPr lang="en-US" altLang="zh-CN" dirty="0" err="1" smtClean="0"/>
              <a:t>decision_conf.MALICIOUS_VALUE</a:t>
            </a:r>
            <a:r>
              <a:rPr lang="en-US" altLang="zh-CN" dirty="0" smtClean="0"/>
              <a:t>;</a:t>
            </a:r>
          </a:p>
          <a:p>
            <a:r>
              <a:rPr lang="en-US" altLang="zh-CN" dirty="0" smtClean="0"/>
              <a:t>						</a:t>
            </a:r>
            <a:r>
              <a:rPr lang="en-US" altLang="zh-CN" dirty="0" err="1" smtClean="0"/>
              <a:t>evidenceInBrief.malicousPaylaodContent.push</a:t>
            </a:r>
            <a:r>
              <a:rPr lang="en-US" altLang="zh-CN" dirty="0" smtClean="0"/>
              <a:t>(</a:t>
            </a:r>
            <a:r>
              <a:rPr lang="en-US" altLang="zh-CN" dirty="0" err="1" smtClean="0"/>
              <a:t>payloadTemp</a:t>
            </a:r>
            <a:r>
              <a:rPr lang="en-US" altLang="zh-CN" dirty="0" smtClean="0"/>
              <a:t>);</a:t>
            </a:r>
          </a:p>
          <a:p>
            <a:r>
              <a:rPr lang="en-US" altLang="zh-CN" dirty="0" smtClean="0"/>
              <a:t>						</a:t>
            </a:r>
            <a:r>
              <a:rPr lang="en-US" altLang="zh-CN" dirty="0" err="1" smtClean="0"/>
              <a:t>nDeathWebClipCount</a:t>
            </a:r>
            <a:r>
              <a:rPr lang="en-US" altLang="zh-CN" dirty="0" smtClean="0"/>
              <a:t> = </a:t>
            </a:r>
            <a:r>
              <a:rPr lang="en-US" altLang="zh-CN" dirty="0" err="1" smtClean="0"/>
              <a:t>nDeathWebClipCount</a:t>
            </a:r>
            <a:r>
              <a:rPr lang="en-US" altLang="zh-CN" dirty="0" smtClean="0"/>
              <a:t> +1;</a:t>
            </a:r>
          </a:p>
          <a:p>
            <a:r>
              <a:rPr lang="en-US" altLang="zh-CN" dirty="0" smtClean="0"/>
              <a:t>					}</a:t>
            </a:r>
          </a:p>
          <a:p>
            <a:r>
              <a:rPr lang="en-US" altLang="zh-CN" dirty="0" smtClean="0"/>
              <a:t>				}</a:t>
            </a:r>
          </a:p>
          <a:p>
            <a:r>
              <a:rPr lang="en-US" altLang="zh-CN" dirty="0" smtClean="0"/>
              <a:t>				else</a:t>
            </a:r>
          </a:p>
          <a:p>
            <a:r>
              <a:rPr lang="en-US" altLang="zh-CN" dirty="0" smtClean="0"/>
              <a:t>				{	</a:t>
            </a:r>
          </a:p>
          <a:p>
            <a:r>
              <a:rPr lang="en-US" altLang="zh-CN" dirty="0" smtClean="0"/>
              <a:t>					if (</a:t>
            </a:r>
            <a:r>
              <a:rPr lang="en-US" altLang="zh-CN" dirty="0" err="1" smtClean="0"/>
              <a:t>evidenceInBrief.hasOwnProperty</a:t>
            </a:r>
            <a:r>
              <a:rPr lang="en-US" altLang="zh-CN" dirty="0" smtClean="0"/>
              <a:t>("</a:t>
            </a:r>
            <a:r>
              <a:rPr lang="en-US" altLang="zh-CN" dirty="0" err="1" smtClean="0"/>
              <a:t>PayloadRemovalDisallowed</a:t>
            </a:r>
            <a:r>
              <a:rPr lang="en-US" altLang="zh-CN" dirty="0" smtClean="0"/>
              <a:t>"))</a:t>
            </a:r>
          </a:p>
          <a:p>
            <a:r>
              <a:rPr lang="en-US" altLang="zh-CN" dirty="0" smtClean="0"/>
              <a:t>					{</a:t>
            </a:r>
          </a:p>
          <a:p>
            <a:r>
              <a:rPr lang="en-US" altLang="zh-CN" dirty="0" smtClean="0"/>
              <a:t>						if (</a:t>
            </a:r>
            <a:r>
              <a:rPr lang="en-US" altLang="zh-CN" dirty="0" err="1" smtClean="0"/>
              <a:t>evidenceInBrief.PayloadRemovalDisallowed</a:t>
            </a:r>
            <a:r>
              <a:rPr lang="en-US" altLang="zh-CN" dirty="0" smtClean="0"/>
              <a:t> == 1)</a:t>
            </a:r>
          </a:p>
          <a:p>
            <a:r>
              <a:rPr lang="en-US" altLang="zh-CN" dirty="0" smtClean="0"/>
              <a:t>						{</a:t>
            </a:r>
          </a:p>
          <a:p>
            <a:r>
              <a:rPr lang="en-US" altLang="zh-CN" dirty="0" smtClean="0"/>
              <a:t>							</a:t>
            </a:r>
            <a:r>
              <a:rPr lang="en-US" altLang="zh-CN" dirty="0" err="1" smtClean="0"/>
              <a:t>payloadTemp.score</a:t>
            </a:r>
            <a:r>
              <a:rPr lang="en-US" altLang="zh-CN" dirty="0" smtClean="0"/>
              <a:t> = </a:t>
            </a:r>
            <a:r>
              <a:rPr lang="en-US" altLang="zh-CN" dirty="0" err="1" smtClean="0"/>
              <a:t>decision_conf.MALICIOUS_VALUE</a:t>
            </a:r>
            <a:r>
              <a:rPr lang="en-US" altLang="zh-CN" dirty="0" smtClean="0"/>
              <a:t>;</a:t>
            </a:r>
          </a:p>
          <a:p>
            <a:r>
              <a:rPr lang="en-US" altLang="zh-CN" dirty="0" smtClean="0"/>
              <a:t>							</a:t>
            </a:r>
            <a:r>
              <a:rPr lang="en-US" altLang="zh-CN" dirty="0" err="1" smtClean="0"/>
              <a:t>evidenceInBrief.malicousPaylaodContent.push</a:t>
            </a:r>
            <a:r>
              <a:rPr lang="en-US" altLang="zh-CN" dirty="0" smtClean="0"/>
              <a:t>(</a:t>
            </a:r>
            <a:r>
              <a:rPr lang="en-US" altLang="zh-CN" dirty="0" err="1" smtClean="0"/>
              <a:t>payloadTemp</a:t>
            </a:r>
            <a:r>
              <a:rPr lang="en-US" altLang="zh-CN" dirty="0" smtClean="0"/>
              <a:t>);</a:t>
            </a:r>
          </a:p>
          <a:p>
            <a:r>
              <a:rPr lang="en-US" altLang="zh-CN" dirty="0" smtClean="0"/>
              <a:t>							</a:t>
            </a:r>
            <a:r>
              <a:rPr lang="en-US" altLang="zh-CN" dirty="0" err="1" smtClean="0"/>
              <a:t>nDeathWebClipCount</a:t>
            </a:r>
            <a:r>
              <a:rPr lang="en-US" altLang="zh-CN" dirty="0" smtClean="0"/>
              <a:t> = </a:t>
            </a:r>
            <a:r>
              <a:rPr lang="en-US" altLang="zh-CN" dirty="0" err="1" smtClean="0"/>
              <a:t>nDeathWebClipCount</a:t>
            </a:r>
            <a:r>
              <a:rPr lang="en-US" altLang="zh-CN" dirty="0" smtClean="0"/>
              <a:t> +1;</a:t>
            </a:r>
          </a:p>
          <a:p>
            <a:r>
              <a:rPr lang="en-US" altLang="zh-CN" dirty="0" smtClean="0"/>
              <a:t>						}</a:t>
            </a:r>
          </a:p>
          <a:p>
            <a:r>
              <a:rPr lang="en-US" altLang="zh-CN" dirty="0" smtClean="0"/>
              <a:t>					}</a:t>
            </a:r>
          </a:p>
          <a:p>
            <a:endParaRPr lang="en-US" altLang="zh-CN" dirty="0" smtClean="0"/>
          </a:p>
          <a:p>
            <a:r>
              <a:rPr lang="en-US" altLang="zh-CN" dirty="0" smtClean="0"/>
              <a:t>				}</a:t>
            </a:r>
          </a:p>
          <a:p>
            <a:r>
              <a:rPr lang="en-US" altLang="zh-CN" dirty="0" smtClean="0"/>
              <a:t>				</a:t>
            </a:r>
          </a:p>
          <a:p>
            <a:r>
              <a:rPr lang="en-US" altLang="zh-CN" dirty="0" smtClean="0"/>
              <a:t>				</a:t>
            </a:r>
          </a:p>
          <a:p>
            <a:endParaRPr lang="en-US" altLang="zh-CN" dirty="0" smtClean="0"/>
          </a:p>
          <a:p>
            <a:r>
              <a:rPr lang="en-US" altLang="zh-CN" dirty="0" smtClean="0"/>
              <a:t>			}</a:t>
            </a:r>
          </a:p>
          <a:p>
            <a:r>
              <a:rPr lang="en-US" altLang="zh-CN" dirty="0" smtClean="0"/>
              <a:t>		}//end of for</a:t>
            </a:r>
          </a:p>
          <a:p>
            <a:endParaRPr lang="en-US" altLang="zh-CN" dirty="0" smtClean="0"/>
          </a:p>
          <a:p>
            <a:r>
              <a:rPr lang="en-US" altLang="zh-CN" dirty="0" smtClean="0"/>
              <a:t>		</a:t>
            </a:r>
            <a:r>
              <a:rPr lang="en-US" altLang="zh-CN" dirty="0" err="1" smtClean="0"/>
              <a:t>evidenceInBrief.maliciousPayloadNum</a:t>
            </a:r>
            <a:r>
              <a:rPr lang="en-US" altLang="zh-CN" dirty="0" smtClean="0"/>
              <a:t> = </a:t>
            </a:r>
            <a:r>
              <a:rPr lang="en-US" altLang="zh-CN" dirty="0" err="1" smtClean="0"/>
              <a:t>nDeathWebClipCount</a:t>
            </a:r>
            <a:r>
              <a:rPr lang="en-US" altLang="zh-CN" dirty="0" smtClean="0"/>
              <a:t>;</a:t>
            </a:r>
          </a:p>
          <a:p>
            <a:endParaRPr lang="en-US" altLang="zh-CN" dirty="0" smtClean="0"/>
          </a:p>
          <a:p>
            <a:r>
              <a:rPr lang="en-US" altLang="zh-CN" dirty="0" smtClean="0"/>
              <a:t>	}</a:t>
            </a:r>
          </a:p>
          <a:p>
            <a:endParaRPr lang="en-US" altLang="zh-CN" dirty="0" smtClean="0"/>
          </a:p>
          <a:p>
            <a:r>
              <a:rPr lang="en-US" altLang="zh-CN" dirty="0" smtClean="0"/>
              <a:t>	</a:t>
            </a:r>
            <a:r>
              <a:rPr lang="en-US" altLang="zh-CN" dirty="0" err="1" smtClean="0"/>
              <a:t>retInfo.score</a:t>
            </a:r>
            <a:r>
              <a:rPr lang="en-US" altLang="zh-CN" dirty="0" smtClean="0"/>
              <a:t> = </a:t>
            </a:r>
            <a:r>
              <a:rPr lang="en-US" altLang="zh-CN" dirty="0" err="1" smtClean="0"/>
              <a:t>nDeathWebClipCount</a:t>
            </a:r>
            <a:r>
              <a:rPr lang="en-US" altLang="zh-CN" dirty="0" smtClean="0"/>
              <a:t>*</a:t>
            </a:r>
            <a:r>
              <a:rPr lang="en-US" altLang="zh-CN" dirty="0" err="1" smtClean="0"/>
              <a:t>decision_conf.MALICIOUS_VALUE</a:t>
            </a:r>
            <a:r>
              <a:rPr lang="en-US" altLang="zh-CN" dirty="0" smtClean="0"/>
              <a:t>;</a:t>
            </a:r>
          </a:p>
          <a:p>
            <a:r>
              <a:rPr lang="en-US" altLang="zh-CN" dirty="0" smtClean="0"/>
              <a:t>	if (</a:t>
            </a:r>
            <a:r>
              <a:rPr lang="en-US" altLang="zh-CN" dirty="0" err="1" smtClean="0"/>
              <a:t>decision_conf.judgeIsMalious</a:t>
            </a:r>
            <a:r>
              <a:rPr lang="en-US" altLang="zh-CN" dirty="0" smtClean="0"/>
              <a:t>(</a:t>
            </a:r>
            <a:r>
              <a:rPr lang="en-US" altLang="zh-CN" dirty="0" err="1" smtClean="0"/>
              <a:t>retInfo.score</a:t>
            </a:r>
            <a:r>
              <a:rPr lang="en-US" altLang="zh-CN" dirty="0" smtClean="0"/>
              <a:t>))</a:t>
            </a:r>
          </a:p>
          <a:p>
            <a:r>
              <a:rPr lang="en-US" altLang="zh-CN" dirty="0" smtClean="0"/>
              <a:t>	{</a:t>
            </a:r>
          </a:p>
          <a:p>
            <a:r>
              <a:rPr lang="en-US" altLang="zh-CN" dirty="0" smtClean="0"/>
              <a:t>		</a:t>
            </a:r>
          </a:p>
          <a:p>
            <a:r>
              <a:rPr lang="en-US" altLang="zh-CN" dirty="0" smtClean="0"/>
              <a:t>        </a:t>
            </a:r>
          </a:p>
          <a:p>
            <a:r>
              <a:rPr lang="en-US" altLang="zh-CN" dirty="0" smtClean="0"/>
              <a:t>        </a:t>
            </a:r>
            <a:r>
              <a:rPr lang="en-US" altLang="zh-CN" dirty="0" err="1" smtClean="0"/>
              <a:t>retInfo.behavior</a:t>
            </a:r>
            <a:r>
              <a:rPr lang="en-US" altLang="zh-CN" dirty="0" smtClean="0"/>
              <a:t> = "Death Profile";</a:t>
            </a:r>
          </a:p>
          <a:p>
            <a:r>
              <a:rPr lang="en-US" altLang="zh-CN" dirty="0" smtClean="0"/>
              <a:t>        </a:t>
            </a:r>
            <a:r>
              <a:rPr lang="en-US" altLang="zh-CN" dirty="0" err="1" smtClean="0"/>
              <a:t>retInfo.description</a:t>
            </a:r>
            <a:r>
              <a:rPr lang="en-US" altLang="zh-CN" dirty="0" smtClean="0"/>
              <a:t> = "install </a:t>
            </a:r>
            <a:r>
              <a:rPr lang="en-US" altLang="zh-CN" dirty="0" err="1" smtClean="0"/>
              <a:t>malicous</a:t>
            </a:r>
            <a:r>
              <a:rPr lang="en-US" altLang="zh-CN" dirty="0" smtClean="0"/>
              <a:t> profile to create </a:t>
            </a:r>
            <a:r>
              <a:rPr lang="en-US" altLang="zh-CN" dirty="0" err="1" smtClean="0"/>
              <a:t>unremovable</a:t>
            </a:r>
            <a:r>
              <a:rPr lang="en-US" altLang="zh-CN" dirty="0" smtClean="0"/>
              <a:t> web clip ICON in your phone screen to </a:t>
            </a:r>
            <a:r>
              <a:rPr lang="en-US" altLang="zh-CN" dirty="0" err="1" smtClean="0"/>
              <a:t>ransome</a:t>
            </a:r>
            <a:r>
              <a:rPr lang="en-US" altLang="zh-CN" dirty="0" smtClean="0"/>
              <a:t> users ";</a:t>
            </a:r>
          </a:p>
          <a:p>
            <a:r>
              <a:rPr lang="en-US" altLang="zh-CN" dirty="0" smtClean="0"/>
              <a:t>        </a:t>
            </a:r>
          </a:p>
          <a:p>
            <a:r>
              <a:rPr lang="en-US" altLang="zh-CN" dirty="0" smtClean="0"/>
              <a:t>        </a:t>
            </a:r>
            <a:r>
              <a:rPr lang="en-US" altLang="zh-CN" dirty="0" err="1" smtClean="0"/>
              <a:t>retInfo.decision</a:t>
            </a:r>
            <a:r>
              <a:rPr lang="en-US" altLang="zh-CN" dirty="0" smtClean="0"/>
              <a:t> = decision_conf.judge_n2s(</a:t>
            </a:r>
            <a:r>
              <a:rPr lang="en-US" altLang="zh-CN" dirty="0" err="1" smtClean="0"/>
              <a:t>retInfo.score</a:t>
            </a:r>
            <a:r>
              <a:rPr lang="en-US" altLang="zh-CN" dirty="0" smtClean="0"/>
              <a:t>);</a:t>
            </a:r>
          </a:p>
          <a:p>
            <a:r>
              <a:rPr lang="en-US" altLang="zh-CN" dirty="0" smtClean="0"/>
              <a:t>      	</a:t>
            </a:r>
            <a:r>
              <a:rPr lang="en-US" altLang="zh-CN" dirty="0" err="1" smtClean="0"/>
              <a:t>retInfo.evidences</a:t>
            </a:r>
            <a:r>
              <a:rPr lang="en-US" altLang="zh-CN" dirty="0" smtClean="0"/>
              <a:t> = [];</a:t>
            </a:r>
          </a:p>
          <a:p>
            <a:r>
              <a:rPr lang="en-US" altLang="zh-CN" dirty="0" smtClean="0"/>
              <a:t>      	</a:t>
            </a:r>
            <a:r>
              <a:rPr lang="en-US" altLang="zh-CN" dirty="0" err="1" smtClean="0"/>
              <a:t>retInfo.evidencesInBrief</a:t>
            </a:r>
            <a:r>
              <a:rPr lang="en-US" altLang="zh-CN" dirty="0" smtClean="0"/>
              <a:t> = [];</a:t>
            </a:r>
          </a:p>
          <a:p>
            <a:endParaRPr lang="en-US" altLang="zh-CN" dirty="0" smtClean="0"/>
          </a:p>
          <a:p>
            <a:r>
              <a:rPr lang="en-US" altLang="zh-CN" dirty="0" smtClean="0"/>
              <a:t>      </a:t>
            </a:r>
          </a:p>
          <a:p>
            <a:r>
              <a:rPr lang="en-US" altLang="zh-CN" dirty="0" smtClean="0"/>
              <a:t>        </a:t>
            </a:r>
            <a:r>
              <a:rPr lang="en-US" altLang="zh-CN" dirty="0" err="1" smtClean="0"/>
              <a:t>retInfo.evidencesInBrief.push</a:t>
            </a:r>
            <a:r>
              <a:rPr lang="en-US" altLang="zh-CN" dirty="0" smtClean="0"/>
              <a:t>(</a:t>
            </a:r>
            <a:r>
              <a:rPr lang="en-US" altLang="zh-CN" dirty="0" err="1" smtClean="0"/>
              <a:t>evidenceInBrief</a:t>
            </a:r>
            <a:r>
              <a:rPr lang="en-US" altLang="zh-CN" dirty="0" smtClean="0"/>
              <a:t>);</a:t>
            </a:r>
          </a:p>
          <a:p>
            <a:r>
              <a:rPr lang="en-US" altLang="zh-CN" dirty="0" smtClean="0"/>
              <a:t>		//console.log(</a:t>
            </a:r>
            <a:r>
              <a:rPr lang="en-US" altLang="zh-CN" dirty="0" err="1" smtClean="0"/>
              <a:t>retInfo</a:t>
            </a:r>
            <a:r>
              <a:rPr lang="en-US" altLang="zh-CN" dirty="0" smtClean="0"/>
              <a:t>);</a:t>
            </a:r>
          </a:p>
          <a:p>
            <a:r>
              <a:rPr lang="en-US" altLang="zh-CN" dirty="0" smtClean="0"/>
              <a:t>		</a:t>
            </a:r>
          </a:p>
          <a:p>
            <a:r>
              <a:rPr lang="en-US" altLang="zh-CN" dirty="0" smtClean="0"/>
              <a:t>	}</a:t>
            </a:r>
          </a:p>
          <a:p>
            <a:r>
              <a:rPr lang="en-US" altLang="zh-CN" dirty="0" smtClean="0"/>
              <a:t>	return </a:t>
            </a:r>
            <a:r>
              <a:rPr lang="en-US" altLang="zh-CN" dirty="0" err="1" smtClean="0"/>
              <a:t>retInfo</a:t>
            </a:r>
            <a:r>
              <a:rPr lang="en-US" altLang="zh-CN" dirty="0" smtClean="0"/>
              <a:t>;</a:t>
            </a:r>
          </a:p>
          <a:p>
            <a:r>
              <a:rPr lang="en-US" altLang="zh-CN" dirty="0" smtClean="0"/>
              <a:t>}</a:t>
            </a:r>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72</a:t>
            </a:fld>
            <a:endParaRPr lang="en-US"/>
          </a:p>
        </p:txBody>
      </p:sp>
    </p:spTree>
    <p:extLst>
      <p:ext uri="{BB962C8B-B14F-4D97-AF65-F5344CB8AC3E}">
        <p14:creationId xmlns:p14="http://schemas.microsoft.com/office/powerpoint/2010/main" val="4268734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 try:</a:t>
            </a:r>
          </a:p>
          <a:p>
            <a:r>
              <a:rPr lang="en-US" altLang="zh-CN" dirty="0" smtClean="0"/>
              <a:t>            while True:</a:t>
            </a:r>
          </a:p>
          <a:p>
            <a:r>
              <a:rPr lang="en-US" altLang="zh-CN" dirty="0" smtClean="0"/>
              <a:t>                </a:t>
            </a:r>
            <a:r>
              <a:rPr lang="en-US" altLang="zh-CN" dirty="0" err="1" smtClean="0"/>
              <a:t>self.init_session</a:t>
            </a:r>
            <a:r>
              <a:rPr lang="en-US" altLang="zh-CN" dirty="0" smtClean="0"/>
              <a:t>()</a:t>
            </a:r>
          </a:p>
          <a:p>
            <a:r>
              <a:rPr lang="en-US" altLang="zh-CN" dirty="0" smtClean="0"/>
              <a:t>                if </a:t>
            </a:r>
            <a:r>
              <a:rPr lang="en-US" altLang="zh-CN" dirty="0" err="1" smtClean="0"/>
              <a:t>self.session</a:t>
            </a:r>
            <a:r>
              <a:rPr lang="en-US" altLang="zh-CN" dirty="0" smtClean="0"/>
              <a:t> and </a:t>
            </a:r>
            <a:r>
              <a:rPr lang="en-US" altLang="zh-CN" dirty="0" err="1" smtClean="0"/>
              <a:t>self.device</a:t>
            </a:r>
            <a:r>
              <a:rPr lang="en-US" altLang="zh-CN" dirty="0" smtClean="0"/>
              <a:t> :</a:t>
            </a:r>
          </a:p>
          <a:p>
            <a:r>
              <a:rPr lang="en-US" altLang="zh-CN" dirty="0" smtClean="0"/>
              <a:t>                    if </a:t>
            </a:r>
            <a:r>
              <a:rPr lang="en-US" altLang="zh-CN" dirty="0" err="1" smtClean="0"/>
              <a:t>self.script</a:t>
            </a:r>
            <a:r>
              <a:rPr lang="en-US" altLang="zh-CN" dirty="0" smtClean="0"/>
              <a:t> :</a:t>
            </a:r>
          </a:p>
          <a:p>
            <a:r>
              <a:rPr lang="en-US" altLang="zh-CN" dirty="0" smtClean="0"/>
              <a:t>                        </a:t>
            </a:r>
            <a:r>
              <a:rPr lang="en-US" altLang="zh-CN" dirty="0" err="1" smtClean="0"/>
              <a:t>self.script.on</a:t>
            </a:r>
            <a:r>
              <a:rPr lang="en-US" altLang="zh-CN" dirty="0" smtClean="0"/>
              <a:t>('message', </a:t>
            </a:r>
            <a:r>
              <a:rPr lang="en-US" altLang="zh-CN" dirty="0" err="1" smtClean="0"/>
              <a:t>self.on_message</a:t>
            </a:r>
            <a:r>
              <a:rPr lang="en-US" altLang="zh-CN" dirty="0" smtClean="0"/>
              <a:t>)</a:t>
            </a:r>
          </a:p>
          <a:p>
            <a:r>
              <a:rPr lang="en-US" altLang="zh-CN" dirty="0" smtClean="0"/>
              <a:t>                        </a:t>
            </a:r>
            <a:r>
              <a:rPr lang="en-US" altLang="zh-CN" dirty="0" err="1" smtClean="0"/>
              <a:t>self.script.load</a:t>
            </a:r>
            <a:r>
              <a:rPr lang="en-US" altLang="zh-CN" dirty="0" smtClean="0"/>
              <a:t>()</a:t>
            </a:r>
          </a:p>
          <a:p>
            <a:r>
              <a:rPr lang="en-US" altLang="zh-CN" dirty="0" smtClean="0"/>
              <a:t>           </a:t>
            </a:r>
          </a:p>
          <a:p>
            <a:r>
              <a:rPr lang="en-US" altLang="zh-CN" dirty="0" smtClean="0"/>
              <a:t>                if </a:t>
            </a:r>
            <a:r>
              <a:rPr lang="en-US" altLang="zh-CN" dirty="0" err="1" smtClean="0"/>
              <a:t>self.session</a:t>
            </a:r>
            <a:r>
              <a:rPr lang="en-US" altLang="zh-CN" dirty="0" smtClean="0"/>
              <a:t>:</a:t>
            </a:r>
          </a:p>
          <a:p>
            <a:r>
              <a:rPr lang="en-US" altLang="zh-CN" dirty="0" smtClean="0"/>
              <a:t>                    break</a:t>
            </a:r>
          </a:p>
          <a:p>
            <a:r>
              <a:rPr lang="en-US" altLang="zh-CN" dirty="0" smtClean="0"/>
              <a:t>        except Exception as e:</a:t>
            </a:r>
          </a:p>
          <a:p>
            <a:r>
              <a:rPr lang="en-US" altLang="zh-CN" dirty="0" smtClean="0"/>
              <a:t>            print colored('[ERROR] ' + </a:t>
            </a:r>
            <a:r>
              <a:rPr lang="en-US" altLang="zh-CN" dirty="0" err="1" smtClean="0"/>
              <a:t>str</a:t>
            </a:r>
            <a:r>
              <a:rPr lang="en-US" altLang="zh-CN" dirty="0" smtClean="0"/>
              <a:t>(e), 'red')</a:t>
            </a:r>
          </a:p>
          <a:p>
            <a:r>
              <a:rPr lang="en-US" altLang="zh-CN" dirty="0" smtClean="0"/>
              <a:t>            </a:t>
            </a:r>
            <a:r>
              <a:rPr lang="en-US" altLang="zh-CN" dirty="0" err="1" smtClean="0"/>
              <a:t>traceback.print_exc</a:t>
            </a:r>
            <a:r>
              <a:rPr lang="en-US" altLang="zh-CN" dirty="0" smtClean="0"/>
              <a:t>()</a:t>
            </a:r>
          </a:p>
          <a:p>
            <a:r>
              <a:rPr lang="en-US" altLang="zh-CN" dirty="0" smtClean="0"/>
              <a:t> </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73</a:t>
            </a:fld>
            <a:endParaRPr lang="zh-CN" altLang="en-US"/>
          </a:p>
        </p:txBody>
      </p:sp>
    </p:spTree>
    <p:extLst>
      <p:ext uri="{BB962C8B-B14F-4D97-AF65-F5344CB8AC3E}">
        <p14:creationId xmlns:p14="http://schemas.microsoft.com/office/powerpoint/2010/main" val="412818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a:t>
            </a:r>
            <a:r>
              <a:rPr lang="en-US" altLang="zh-CN" baseline="0" dirty="0" smtClean="0"/>
              <a:t> we will introduce our Automatic malware hunting system. </a:t>
            </a:r>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7</a:t>
            </a:fld>
            <a:endParaRPr lang="en-US"/>
          </a:p>
        </p:txBody>
      </p:sp>
    </p:spTree>
    <p:extLst>
      <p:ext uri="{BB962C8B-B14F-4D97-AF65-F5344CB8AC3E}">
        <p14:creationId xmlns:p14="http://schemas.microsoft.com/office/powerpoint/2010/main" val="392608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is the architecture of our tool,</a:t>
            </a:r>
            <a:r>
              <a:rPr lang="en-US" altLang="zh-CN" baseline="0" dirty="0" smtClean="0"/>
              <a:t>  the tools was composited by five modules. We firstly crawl all the applications from iTunes server. And send them the crack system. The crack system will decrypt the DRM of  Apple and generate an IPA file which can run on jailbreak devices and emulators. And for our sandbox analysis system, we introduced three solutions, The first one is analysis those apps on real jailbreak </a:t>
            </a:r>
            <a:r>
              <a:rPr lang="en-US" altLang="zh-CN" baseline="0" dirty="0" err="1" smtClean="0"/>
              <a:t>idevice</a:t>
            </a:r>
            <a:r>
              <a:rPr lang="en-US" altLang="zh-CN" baseline="0" dirty="0" smtClean="0"/>
              <a:t>, and the second one is used the emulators based on raspberry</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ræzberɪ</a:t>
            </a:r>
            <a:r>
              <a:rPr lang="en-US" altLang="zh-CN" baseline="0" dirty="0" smtClean="0"/>
              <a:t>] PI. The last one is the full system emulation VM for iOS, however, we have finished this part yet and only give its </a:t>
            </a:r>
            <a:r>
              <a:rPr lang="en-US" altLang="zh-CN" sz="1200" b="1" i="0" kern="1200" dirty="0" smtClean="0">
                <a:solidFill>
                  <a:schemeClr val="tx1"/>
                </a:solidFill>
                <a:effectLst/>
                <a:latin typeface="+mn-lt"/>
                <a:ea typeface="+mn-ea"/>
                <a:cs typeface="+mn-cs"/>
              </a:rPr>
              <a:t>feasibility here. Our analysis tool </a:t>
            </a:r>
            <a:r>
              <a:rPr lang="en-US" altLang="zh-CN" sz="1200" b="1" i="0" kern="1200" baseline="0" dirty="0" smtClean="0">
                <a:solidFill>
                  <a:schemeClr val="tx1"/>
                </a:solidFill>
                <a:effectLst/>
                <a:latin typeface="+mn-lt"/>
                <a:ea typeface="+mn-ea"/>
                <a:cs typeface="+mn-cs"/>
              </a:rPr>
              <a:t>is base on Frida framework, we trace each apps’ behaviors dynamically and check whether it is malicious by decision engine.</a:t>
            </a:r>
            <a:endParaRPr lang="en-US" altLang="zh-CN" sz="1200" b="1" i="0" kern="1200" dirty="0" smtClean="0">
              <a:solidFill>
                <a:schemeClr val="tx1"/>
              </a:solidFill>
              <a:effectLst/>
              <a:latin typeface="+mn-lt"/>
              <a:ea typeface="+mn-ea"/>
              <a:cs typeface="+mn-cs"/>
            </a:endParaRPr>
          </a:p>
          <a:p>
            <a:r>
              <a:rPr lang="en-US" altLang="zh-CN" dirty="0" smtClean="0"/>
              <a:t>Next,</a:t>
            </a:r>
            <a:r>
              <a:rPr lang="en-US" altLang="zh-CN" baseline="0" dirty="0" smtClean="0"/>
              <a:t> we will introduce each module in details.</a:t>
            </a:r>
            <a:endParaRPr lang="zh-CN" altLang="en-US" dirty="0"/>
          </a:p>
        </p:txBody>
      </p:sp>
      <p:sp>
        <p:nvSpPr>
          <p:cNvPr id="4" name="Slide Number Placeholder 3"/>
          <p:cNvSpPr>
            <a:spLocks noGrp="1"/>
          </p:cNvSpPr>
          <p:nvPr>
            <p:ph type="sldNum" sz="quarter" idx="10"/>
          </p:nvPr>
        </p:nvSpPr>
        <p:spPr/>
        <p:txBody>
          <a:bodyPr/>
          <a:lstStyle/>
          <a:p>
            <a:fld id="{CFA6014E-A6A4-40DF-A732-BEB1A218366D}" type="slidenum">
              <a:rPr lang="zh-CN" altLang="en-US" smtClean="0"/>
              <a:t>8</a:t>
            </a:fld>
            <a:endParaRPr lang="zh-CN" altLang="en-US"/>
          </a:p>
        </p:txBody>
      </p:sp>
    </p:spTree>
    <p:extLst>
      <p:ext uri="{BB962C8B-B14F-4D97-AF65-F5344CB8AC3E}">
        <p14:creationId xmlns:p14="http://schemas.microsoft.com/office/powerpoint/2010/main" val="389246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68D324A-6A6D-44B4-BC96-2ED27ACEA5FF}" type="slidenum">
              <a:rPr lang="en-US" smtClean="0"/>
              <a:t>9</a:t>
            </a:fld>
            <a:endParaRPr lang="en-US"/>
          </a:p>
        </p:txBody>
      </p:sp>
    </p:spTree>
    <p:extLst>
      <p:ext uri="{BB962C8B-B14F-4D97-AF65-F5344CB8AC3E}">
        <p14:creationId xmlns:p14="http://schemas.microsoft.com/office/powerpoint/2010/main" val="941414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DCFB7D64-940B-4B81-9002-37B11747EC82}"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47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157421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333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ltLang="zh-CN"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4951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2913950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ltLang="zh-CN"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738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ltLang="zh-CN"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517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4162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8838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2" name="Rectangle 1"/>
          <p:cNvSpPr/>
          <p:nvPr userDrawn="1"/>
        </p:nvSpPr>
        <p:spPr>
          <a:xfrm>
            <a:off x="-1" y="-1"/>
            <a:ext cx="12192001" cy="17373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descr="PPT_CoverPa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737361"/>
            <a:ext cx="12192000" cy="5120640"/>
          </a:xfrm>
          <a:prstGeom prst="rect">
            <a:avLst/>
          </a:prstGeom>
        </p:spPr>
      </p:pic>
      <p:pic>
        <p:nvPicPr>
          <p:cNvPr id="8" name="Picture 7" descr="TM_Logo_4c_Onl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54489" y="380673"/>
            <a:ext cx="2483823" cy="734107"/>
          </a:xfrm>
          <a:prstGeom prst="rect">
            <a:avLst/>
          </a:prstGeom>
        </p:spPr>
      </p:pic>
      <p:sp>
        <p:nvSpPr>
          <p:cNvPr id="5" name="Title 1"/>
          <p:cNvSpPr>
            <a:spLocks noGrp="1"/>
          </p:cNvSpPr>
          <p:nvPr>
            <p:ph type="title"/>
          </p:nvPr>
        </p:nvSpPr>
        <p:spPr>
          <a:xfrm>
            <a:off x="574025" y="666047"/>
            <a:ext cx="8788227" cy="1398772"/>
          </a:xfrm>
          <a:prstGeom prst="rect">
            <a:avLst/>
          </a:prstGeom>
        </p:spPr>
        <p:txBody>
          <a:bodyPr anchor="ctr"/>
          <a:lstStyle>
            <a:lvl1pPr algn="l">
              <a:defRPr sz="4400" b="0">
                <a:latin typeface="Century Gothic" panose="020B0502020202020204" pitchFamily="34" charset="0"/>
                <a:cs typeface="Arial" panose="020B0604020202020204" pitchFamily="34" charset="0"/>
              </a:defRPr>
            </a:lvl1pPr>
          </a:lstStyle>
          <a:p>
            <a:r>
              <a:rPr lang="en-US" smtClean="0"/>
              <a:t>Click to edit Master title style</a:t>
            </a:r>
            <a:endParaRPr lang="en-US" dirty="0"/>
          </a:p>
        </p:txBody>
      </p:sp>
      <p:sp>
        <p:nvSpPr>
          <p:cNvPr id="6" name="Subtitle 2"/>
          <p:cNvSpPr>
            <a:spLocks noGrp="1"/>
          </p:cNvSpPr>
          <p:nvPr>
            <p:ph type="subTitle" idx="1"/>
          </p:nvPr>
        </p:nvSpPr>
        <p:spPr>
          <a:xfrm>
            <a:off x="574025" y="2079258"/>
            <a:ext cx="7125344" cy="1186288"/>
          </a:xfrm>
          <a:prstGeom prst="rect">
            <a:avLst/>
          </a:prstGeom>
        </p:spPr>
        <p:txBody>
          <a:bodyPr anchor="ctr"/>
          <a:lstStyle>
            <a:lvl1pPr marL="0" indent="0" algn="l">
              <a:buNone/>
              <a:defRPr sz="2400">
                <a:solidFill>
                  <a:schemeClr val="tx1"/>
                </a:solidFill>
                <a:latin typeface="Century Gothic" panose="020B0502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smtClean="0"/>
          </a:p>
        </p:txBody>
      </p:sp>
    </p:spTree>
    <p:extLst>
      <p:ext uri="{BB962C8B-B14F-4D97-AF65-F5344CB8AC3E}">
        <p14:creationId xmlns:p14="http://schemas.microsoft.com/office/powerpoint/2010/main" val="21412954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492607" y="365126"/>
            <a:ext cx="11243732" cy="752475"/>
          </a:xfrm>
          <a:prstGeom prst="rect">
            <a:avLst/>
          </a:prstGeom>
        </p:spPr>
        <p:txBody>
          <a:bodyPr/>
          <a:lstStyle>
            <a:lvl1pPr>
              <a:defRPr lang="en-US" dirty="0">
                <a:latin typeface="Arial Rounded MT Bold" panose="020F0704030504030204" pitchFamily="34" charset="0"/>
                <a:cs typeface="Arial" panose="020B0604020202020204" pitchFamily="34" charset="0"/>
              </a:defRPr>
            </a:lvl1pPr>
          </a:lstStyle>
          <a:p>
            <a:pPr lvl="0" algn="ctr"/>
            <a:r>
              <a:rPr lang="en-US" smtClean="0"/>
              <a:t>Click to edit Master title style</a:t>
            </a:r>
            <a:endParaRPr lang="en-US" dirty="0"/>
          </a:p>
        </p:txBody>
      </p:sp>
      <p:sp>
        <p:nvSpPr>
          <p:cNvPr id="3" name="Content Placeholder 2"/>
          <p:cNvSpPr>
            <a:spLocks noGrp="1"/>
          </p:cNvSpPr>
          <p:nvPr>
            <p:ph idx="1"/>
          </p:nvPr>
        </p:nvSpPr>
        <p:spPr>
          <a:xfrm>
            <a:off x="726594" y="1542473"/>
            <a:ext cx="10788073" cy="4886036"/>
          </a:xfrm>
          <a:prstGeom prst="rect">
            <a:avLst/>
          </a:prstGeom>
        </p:spPr>
        <p:txBody>
          <a:bodyPr/>
          <a:lstStyle>
            <a:lvl1pPr>
              <a:defRPr lang="en-US" smtClean="0">
                <a:latin typeface="Arial Rounded MT Bold" panose="020F0704030504030204" pitchFamily="34" charset="0"/>
                <a:cs typeface="Arial" panose="020B0604020202020204" pitchFamily="34" charset="0"/>
              </a:defRPr>
            </a:lvl1pPr>
            <a:lvl2pPr>
              <a:defRPr lang="en-US" smtClean="0">
                <a:latin typeface="Arial Rounded MT Bold" panose="020F0704030504030204" pitchFamily="34" charset="0"/>
                <a:cs typeface="Arial" panose="020B0604020202020204" pitchFamily="34" charset="0"/>
              </a:defRPr>
            </a:lvl2pPr>
            <a:lvl3pPr>
              <a:defRPr lang="en-US" smtClean="0">
                <a:latin typeface="Arial Rounded MT Bold" panose="020F0704030504030204" pitchFamily="34" charset="0"/>
                <a:cs typeface="Arial" panose="020B0604020202020204" pitchFamily="34" charset="0"/>
              </a:defRPr>
            </a:lvl3pPr>
            <a:lvl4pPr>
              <a:defRPr lang="en-US" smtClean="0">
                <a:latin typeface="Arial Rounded MT Bold" panose="020F0704030504030204" pitchFamily="34" charset="0"/>
                <a:cs typeface="Arial" panose="020B0604020202020204" pitchFamily="34" charset="0"/>
              </a:defRPr>
            </a:lvl4pPr>
            <a:lvl5pPr>
              <a:defRPr lang="en-US" dirty="0">
                <a:latin typeface="Arial Rounded MT Bold" panose="020F070403050403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a:xfrm>
            <a:off x="33842" y="6484369"/>
            <a:ext cx="997085" cy="365125"/>
          </a:xfrm>
          <a:prstGeom prst="rect">
            <a:avLst/>
          </a:prstGeom>
        </p:spPr>
        <p:txBody>
          <a:bodyPr anchor="ctr"/>
          <a:lstStyle>
            <a:lvl1pPr algn="ctr">
              <a:defRPr sz="900">
                <a:solidFill>
                  <a:schemeClr val="bg1">
                    <a:lumMod val="50000"/>
                  </a:schemeClr>
                </a:solidFill>
              </a:defRPr>
            </a:lvl1pPr>
          </a:lstStyle>
          <a:p>
            <a:fld id="{E10C3399-68A9-4EC1-8087-7DD92B548931}" type="datetime1">
              <a:rPr lang="en-US" smtClean="0"/>
              <a:t>7/24/2018</a:t>
            </a:fld>
            <a:endParaRPr lang="en-US" dirty="0"/>
          </a:p>
        </p:txBody>
      </p:sp>
      <p:sp>
        <p:nvSpPr>
          <p:cNvPr id="6" name="Footer Placeholder 4"/>
          <p:cNvSpPr>
            <a:spLocks noGrp="1"/>
          </p:cNvSpPr>
          <p:nvPr>
            <p:ph type="ftr" sz="quarter" idx="11"/>
          </p:nvPr>
        </p:nvSpPr>
        <p:spPr>
          <a:xfrm>
            <a:off x="1451893" y="6484369"/>
            <a:ext cx="3509819" cy="365125"/>
          </a:xfrm>
          <a:prstGeom prst="rect">
            <a:avLst/>
          </a:prstGeom>
        </p:spPr>
        <p:txBody>
          <a:bodyPr anchor="ctr"/>
          <a:lstStyle>
            <a:lvl1pPr algn="ctr">
              <a:defRPr sz="900">
                <a:solidFill>
                  <a:schemeClr val="bg1">
                    <a:lumMod val="50000"/>
                  </a:schemeClr>
                </a:solidFill>
              </a:defRPr>
            </a:lvl1pPr>
          </a:lstStyle>
          <a:p>
            <a:r>
              <a:rPr lang="en-US" smtClean="0"/>
              <a:t>Confidential | Copyright 2013 TrendMicro Inc.</a:t>
            </a:r>
            <a:endParaRPr lang="en-US" dirty="0"/>
          </a:p>
        </p:txBody>
      </p:sp>
      <p:sp>
        <p:nvSpPr>
          <p:cNvPr id="7" name="Slide Number Placeholder 5"/>
          <p:cNvSpPr>
            <a:spLocks noGrp="1"/>
          </p:cNvSpPr>
          <p:nvPr>
            <p:ph type="sldNum" sz="quarter" idx="12"/>
          </p:nvPr>
        </p:nvSpPr>
        <p:spPr>
          <a:xfrm>
            <a:off x="5382679" y="6492827"/>
            <a:ext cx="1463587" cy="365125"/>
          </a:xfrm>
          <a:prstGeom prst="rect">
            <a:avLst/>
          </a:prstGeom>
        </p:spPr>
        <p:txBody>
          <a:bodyPr anchor="ctr"/>
          <a:lstStyle>
            <a:lvl1pPr algn="ctr">
              <a:defRPr sz="1000">
                <a:solidFill>
                  <a:schemeClr val="bg1">
                    <a:lumMod val="50000"/>
                  </a:schemeClr>
                </a:solidFill>
              </a:defRPr>
            </a:lvl1pPr>
          </a:lstStyle>
          <a:p>
            <a:fld id="{5CC94D1F-576A-4226-B844-BA3B0B5648AB}" type="slidenum">
              <a:rPr lang="en-US" smtClean="0"/>
              <a:pPr/>
              <a:t>‹#›</a:t>
            </a:fld>
            <a:endParaRPr lang="en-US" dirty="0"/>
          </a:p>
        </p:txBody>
      </p:sp>
      <p:pic>
        <p:nvPicPr>
          <p:cNvPr id="10" name="Picture 9" descr="TM_Logo_4c_Onl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4245" y="6288662"/>
            <a:ext cx="1499455" cy="443172"/>
          </a:xfrm>
          <a:prstGeom prst="rect">
            <a:avLst/>
          </a:prstGeom>
        </p:spPr>
      </p:pic>
    </p:spTree>
    <p:extLst>
      <p:ext uri="{BB962C8B-B14F-4D97-AF65-F5344CB8AC3E}">
        <p14:creationId xmlns:p14="http://schemas.microsoft.com/office/powerpoint/2010/main" val="27764729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4097701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12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322505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48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1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236656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ltLang="zh-CN"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B7D64-940B-4B81-9002-37B11747EC82}"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125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ltLang="zh-CN"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9A2130FB-4E7E-4D25-B799-4DD3B8A1A53A}" type="datetimeFigureOut">
              <a:rPr lang="zh-CN" altLang="en-US" smtClean="0"/>
              <a:t>2018/7/24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130779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A2130FB-4E7E-4D25-B799-4DD3B8A1A53A}" type="datetimeFigureOut">
              <a:rPr lang="zh-CN" altLang="en-US" smtClean="0"/>
              <a:t>2018/7/24</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FB7D64-940B-4B81-9002-37B11747EC82}" type="slidenum">
              <a:rPr lang="zh-CN" altLang="en-US" smtClean="0"/>
              <a:t>‹#›</a:t>
            </a:fld>
            <a:endParaRPr lang="zh-CN" altLang="en-US"/>
          </a:p>
        </p:txBody>
      </p:sp>
    </p:spTree>
    <p:extLst>
      <p:ext uri="{BB962C8B-B14F-4D97-AF65-F5344CB8AC3E}">
        <p14:creationId xmlns:p14="http://schemas.microsoft.com/office/powerpoint/2010/main" val="4271465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9.xml"/><Relationship Id="rId1" Type="http://schemas.openxmlformats.org/officeDocument/2006/relationships/vmlDrawing" Target="../drawings/vmlDrawing3.vml"/><Relationship Id="rId5" Type="http://schemas.openxmlformats.org/officeDocument/2006/relationships/image" Target="../media/image51.wmf"/><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62.wmf"/><Relationship Id="rId4"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63.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pPr algn="ctr"/>
            <a:r>
              <a:rPr lang="en-US" altLang="zh-CN" sz="4800" b="1" dirty="0">
                <a:solidFill>
                  <a:schemeClr val="tx1"/>
                </a:solidFill>
                <a:latin typeface="+mn-lt"/>
                <a:ea typeface="+mn-ea"/>
                <a:cs typeface="+mn-cs"/>
              </a:rPr>
              <a:t>Art of Dancing with Shackles</a:t>
            </a:r>
            <a:r>
              <a:rPr lang="en-US" altLang="zh-CN" sz="4000" dirty="0" smtClean="0"/>
              <a:t/>
            </a:r>
            <a:br>
              <a:rPr lang="en-US" altLang="zh-CN" sz="4000" dirty="0" smtClean="0"/>
            </a:br>
            <a:r>
              <a:rPr lang="en-US" altLang="zh-CN" sz="2400" b="1" dirty="0">
                <a:solidFill>
                  <a:schemeClr val="tx1"/>
                </a:solidFill>
                <a:latin typeface="+mn-lt"/>
                <a:ea typeface="+mn-ea"/>
                <a:cs typeface="+mn-cs"/>
              </a:rPr>
              <a:t>- Best Practice of App Store Malware Automatic Hunting System</a:t>
            </a:r>
            <a:r>
              <a:rPr lang="zh-CN" altLang="en-US" sz="4000" dirty="0"/>
              <a:t/>
            </a:r>
            <a:br>
              <a:rPr lang="zh-CN" altLang="en-US" sz="4000" dirty="0"/>
            </a:br>
            <a:endParaRPr lang="en-US" sz="4000" b="1" dirty="0">
              <a:solidFill>
                <a:srgbClr val="620B11"/>
              </a:solidFill>
            </a:endParaRPr>
          </a:p>
        </p:txBody>
      </p:sp>
      <p:sp>
        <p:nvSpPr>
          <p:cNvPr id="11" name="Subtitle 10"/>
          <p:cNvSpPr>
            <a:spLocks noGrp="1"/>
          </p:cNvSpPr>
          <p:nvPr>
            <p:ph idx="1"/>
          </p:nvPr>
        </p:nvSpPr>
        <p:spPr/>
        <p:txBody>
          <a:bodyPr anchor="ctr">
            <a:normAutofit/>
          </a:bodyPr>
          <a:lstStyle/>
          <a:p>
            <a:pPr algn="ctr"/>
            <a:r>
              <a:rPr lang="en-US" altLang="zh-CN" b="1" dirty="0">
                <a:ln w="3175" cmpd="sng">
                  <a:noFill/>
                </a:ln>
                <a:solidFill>
                  <a:schemeClr val="accent4">
                    <a:lumMod val="50000"/>
                  </a:schemeClr>
                </a:solidFill>
                <a:latin typeface="+mn-lt"/>
                <a:cs typeface="+mn-cs"/>
              </a:rPr>
              <a:t>Ju </a:t>
            </a:r>
            <a:r>
              <a:rPr lang="en-US" altLang="zh-CN" b="1" dirty="0" smtClean="0">
                <a:ln w="3175" cmpd="sng">
                  <a:noFill/>
                </a:ln>
                <a:solidFill>
                  <a:schemeClr val="accent4">
                    <a:lumMod val="50000"/>
                  </a:schemeClr>
                </a:solidFill>
                <a:latin typeface="+mn-lt"/>
                <a:cs typeface="+mn-cs"/>
              </a:rPr>
              <a:t>Zhu, </a:t>
            </a:r>
            <a:r>
              <a:rPr lang="en-US" altLang="zh-CN" b="1" dirty="0">
                <a:ln w="3175" cmpd="sng">
                  <a:noFill/>
                </a:ln>
                <a:solidFill>
                  <a:schemeClr val="accent4">
                    <a:lumMod val="50000"/>
                  </a:schemeClr>
                </a:solidFill>
                <a:latin typeface="+mn-lt"/>
                <a:cs typeface="+mn-cs"/>
              </a:rPr>
              <a:t>@</a:t>
            </a:r>
            <a:r>
              <a:rPr lang="en-US" altLang="zh-CN" b="1" dirty="0" err="1">
                <a:ln w="3175" cmpd="sng">
                  <a:noFill/>
                </a:ln>
                <a:solidFill>
                  <a:schemeClr val="accent4">
                    <a:lumMod val="50000"/>
                  </a:schemeClr>
                </a:solidFill>
                <a:latin typeface="+mn-lt"/>
                <a:cs typeface="+mn-cs"/>
              </a:rPr>
              <a:t>ju</a:t>
            </a:r>
            <a:r>
              <a:rPr lang="en-US" altLang="zh-CN" b="1" dirty="0">
                <a:ln w="3175" cmpd="sng">
                  <a:noFill/>
                </a:ln>
                <a:solidFill>
                  <a:schemeClr val="accent4">
                    <a:lumMod val="50000"/>
                  </a:schemeClr>
                </a:solidFill>
                <a:latin typeface="+mn-lt"/>
                <a:cs typeface="+mn-cs"/>
              </a:rPr>
              <a:t>__</a:t>
            </a:r>
            <a:r>
              <a:rPr lang="en-US" altLang="zh-CN" b="1" dirty="0" err="1">
                <a:ln w="3175" cmpd="sng">
                  <a:noFill/>
                </a:ln>
                <a:solidFill>
                  <a:schemeClr val="accent4">
                    <a:lumMod val="50000"/>
                  </a:schemeClr>
                </a:solidFill>
                <a:latin typeface="+mn-lt"/>
                <a:cs typeface="+mn-cs"/>
              </a:rPr>
              <a:t>zhu</a:t>
            </a:r>
            <a:endParaRPr lang="en-US" altLang="zh-CN" b="1" dirty="0">
              <a:ln w="3175" cmpd="sng">
                <a:noFill/>
              </a:ln>
              <a:solidFill>
                <a:schemeClr val="accent4">
                  <a:lumMod val="50000"/>
                </a:schemeClr>
              </a:solidFill>
              <a:latin typeface="+mn-lt"/>
              <a:cs typeface="+mn-cs"/>
            </a:endParaRPr>
          </a:p>
          <a:p>
            <a:pPr algn="ctr"/>
            <a:r>
              <a:rPr lang="en-US" altLang="zh-CN" b="1" dirty="0">
                <a:ln w="3175" cmpd="sng">
                  <a:noFill/>
                </a:ln>
                <a:solidFill>
                  <a:schemeClr val="accent4">
                    <a:lumMod val="50000"/>
                  </a:schemeClr>
                </a:solidFill>
                <a:latin typeface="+mn-lt"/>
                <a:cs typeface="+mn-cs"/>
              </a:rPr>
              <a:t>           Lilang Wu, @</a:t>
            </a:r>
            <a:r>
              <a:rPr lang="en-US" altLang="zh-CN" b="1" dirty="0" err="1">
                <a:ln w="3175" cmpd="sng">
                  <a:noFill/>
                </a:ln>
                <a:solidFill>
                  <a:schemeClr val="accent4">
                    <a:lumMod val="50000"/>
                  </a:schemeClr>
                </a:solidFill>
                <a:latin typeface="+mn-lt"/>
                <a:cs typeface="+mn-cs"/>
              </a:rPr>
              <a:t>Lilang_Wu</a:t>
            </a:r>
            <a:endParaRPr lang="en-US" altLang="zh-CN" b="1" dirty="0">
              <a:ln w="3175" cmpd="sng">
                <a:noFill/>
              </a:ln>
              <a:solidFill>
                <a:schemeClr val="accent4">
                  <a:lumMod val="50000"/>
                </a:schemeClr>
              </a:solidFill>
              <a:latin typeface="+mn-lt"/>
              <a:cs typeface="+mn-cs"/>
            </a:endParaRPr>
          </a:p>
          <a:p>
            <a:pPr algn="ctr"/>
            <a:r>
              <a:rPr lang="en-US" altLang="zh-CN" b="1" dirty="0">
                <a:ln w="3175" cmpd="sng">
                  <a:noFill/>
                </a:ln>
                <a:solidFill>
                  <a:schemeClr val="accent4">
                    <a:lumMod val="50000"/>
                  </a:schemeClr>
                </a:solidFill>
                <a:latin typeface="+mn-lt"/>
                <a:cs typeface="+mn-cs"/>
              </a:rPr>
              <a:t>Moony Li, @</a:t>
            </a:r>
            <a:r>
              <a:rPr lang="en-US" altLang="zh-CN" b="1" dirty="0" err="1">
                <a:ln w="3175" cmpd="sng">
                  <a:noFill/>
                </a:ln>
                <a:solidFill>
                  <a:schemeClr val="accent4">
                    <a:lumMod val="50000"/>
                  </a:schemeClr>
                </a:solidFill>
                <a:latin typeface="+mn-lt"/>
                <a:cs typeface="+mn-cs"/>
              </a:rPr>
              <a:t>Flyic</a:t>
            </a:r>
            <a:endParaRPr lang="zh-CN" altLang="en-US" b="1" dirty="0">
              <a:ln w="3175" cmpd="sng">
                <a:noFill/>
              </a:ln>
              <a:solidFill>
                <a:schemeClr val="accent4">
                  <a:lumMod val="50000"/>
                </a:schemeClr>
              </a:solidFill>
              <a:latin typeface="+mn-lt"/>
              <a:cs typeface="+mn-cs"/>
            </a:endParaRPr>
          </a:p>
        </p:txBody>
      </p:sp>
    </p:spTree>
    <p:extLst>
      <p:ext uri="{BB962C8B-B14F-4D97-AF65-F5344CB8AC3E}">
        <p14:creationId xmlns:p14="http://schemas.microsoft.com/office/powerpoint/2010/main" val="771087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7738" y="646113"/>
            <a:ext cx="11244262" cy="752475"/>
          </a:xfrm>
        </p:spPr>
        <p:txBody>
          <a:bodyPr>
            <a:normAutofit/>
          </a:bodyPr>
          <a:lstStyle/>
          <a:p>
            <a:r>
              <a:rPr lang="en-US" altLang="zh-CN" sz="4000" b="1" dirty="0" smtClean="0">
                <a:solidFill>
                  <a:schemeClr val="accent4">
                    <a:lumMod val="60000"/>
                    <a:lumOff val="40000"/>
                  </a:schemeClr>
                </a:solidFill>
              </a:rPr>
              <a:t>Overview </a:t>
            </a:r>
            <a:endParaRPr lang="zh-CN" altLang="en-US" sz="4000" b="1" dirty="0">
              <a:solidFill>
                <a:schemeClr val="accent4">
                  <a:lumMod val="60000"/>
                  <a:lumOff val="40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10015764"/>
              </p:ext>
            </p:extLst>
          </p:nvPr>
        </p:nvGraphicFramePr>
        <p:xfrm>
          <a:off x="3049831" y="1456349"/>
          <a:ext cx="6092337" cy="4972221"/>
        </p:xfrm>
        <a:graphic>
          <a:graphicData uri="http://schemas.openxmlformats.org/presentationml/2006/ole">
            <mc:AlternateContent xmlns:mc="http://schemas.openxmlformats.org/markup-compatibility/2006">
              <mc:Choice xmlns:v="urn:schemas-microsoft-com:vml" Requires="v">
                <p:oleObj spid="_x0000_s3108" name="Visio" r:id="rId4" imgW="5238772" imgH="4267213" progId="Visio.Drawing.15">
                  <p:embed/>
                </p:oleObj>
              </mc:Choice>
              <mc:Fallback>
                <p:oleObj name="Visio" r:id="rId4" imgW="5238772" imgH="4267213" progId="Visio.Drawing.15">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831" y="1456349"/>
                        <a:ext cx="6092337" cy="4972221"/>
                      </a:xfrm>
                      <a:prstGeom prst="rect">
                        <a:avLst/>
                      </a:prstGeom>
                      <a:noFill/>
                    </p:spPr>
                  </p:pic>
                </p:oleObj>
              </mc:Fallback>
            </mc:AlternateContent>
          </a:graphicData>
        </a:graphic>
      </p:graphicFrame>
    </p:spTree>
    <p:extLst>
      <p:ext uri="{BB962C8B-B14F-4D97-AF65-F5344CB8AC3E}">
        <p14:creationId xmlns:p14="http://schemas.microsoft.com/office/powerpoint/2010/main" val="3964509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Overview - Architecture</a:t>
            </a:r>
            <a:endParaRPr lang="en-US" altLang="zh-CN" sz="4000" b="1" dirty="0">
              <a:solidFill>
                <a:schemeClr val="accent4">
                  <a:lumMod val="60000"/>
                  <a:lumOff val="40000"/>
                </a:schemeClr>
              </a:solidFill>
            </a:endParaRPr>
          </a:p>
        </p:txBody>
      </p:sp>
      <p:pic>
        <p:nvPicPr>
          <p:cNvPr id="6" name="Picture 5" descr="C:\Users\moony_li\Desktop\From_liLang\2018-conference-art of dancing with shackles\ipa_crawl.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477" y="211998"/>
            <a:ext cx="7605346" cy="6535737"/>
          </a:xfrm>
          <a:prstGeom prst="rect">
            <a:avLst/>
          </a:prstGeom>
          <a:noFill/>
          <a:ln>
            <a:noFill/>
          </a:ln>
        </p:spPr>
      </p:pic>
    </p:spTree>
    <p:extLst>
      <p:ext uri="{BB962C8B-B14F-4D97-AF65-F5344CB8AC3E}">
        <p14:creationId xmlns:p14="http://schemas.microsoft.com/office/powerpoint/2010/main" val="1239915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3328369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4106043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7738" y="646113"/>
            <a:ext cx="11244262" cy="752475"/>
          </a:xfrm>
        </p:spPr>
        <p:txBody>
          <a:bodyPr>
            <a:normAutofit/>
          </a:bodyPr>
          <a:lstStyle/>
          <a:p>
            <a:r>
              <a:rPr lang="en-US" altLang="zh-CN" sz="4000" b="1" dirty="0">
                <a:solidFill>
                  <a:schemeClr val="accent4">
                    <a:lumMod val="60000"/>
                    <a:lumOff val="40000"/>
                  </a:schemeClr>
                </a:solidFill>
              </a:rPr>
              <a:t>App Meta Info Crawler</a:t>
            </a:r>
            <a:endParaRPr lang="zh-CN" altLang="en-US" sz="4000" b="1" dirty="0">
              <a:solidFill>
                <a:schemeClr val="accent4">
                  <a:lumMod val="60000"/>
                  <a:lumOff val="40000"/>
                </a:schemeClr>
              </a:solidFill>
            </a:endParaRPr>
          </a:p>
        </p:txBody>
      </p:sp>
      <p:sp>
        <p:nvSpPr>
          <p:cNvPr id="3" name="Content Placeholder 2"/>
          <p:cNvSpPr>
            <a:spLocks noGrp="1"/>
          </p:cNvSpPr>
          <p:nvPr>
            <p:ph idx="4294967295"/>
          </p:nvPr>
        </p:nvSpPr>
        <p:spPr>
          <a:xfrm>
            <a:off x="1404938" y="1543050"/>
            <a:ext cx="10787062" cy="4884738"/>
          </a:xfrm>
        </p:spPr>
        <p:txBody>
          <a:bodyPr>
            <a:normAutofit/>
          </a:bodyPr>
          <a:lstStyle/>
          <a:p>
            <a:endParaRPr lang="en-US" altLang="zh-CN" sz="3200" dirty="0" smtClean="0"/>
          </a:p>
          <a:p>
            <a:r>
              <a:rPr lang="en-US" altLang="zh-CN" sz="3200" dirty="0" smtClean="0"/>
              <a:t>crawler based </a:t>
            </a:r>
            <a:r>
              <a:rPr lang="en-US" altLang="zh-CN" sz="3200" dirty="0"/>
              <a:t>on </a:t>
            </a:r>
            <a:r>
              <a:rPr lang="en-US" altLang="zh-CN" sz="3200" dirty="0" err="1" smtClean="0"/>
              <a:t>Scrapy</a:t>
            </a:r>
            <a:endParaRPr lang="en-US" altLang="zh-CN" sz="3200" dirty="0" smtClean="0"/>
          </a:p>
          <a:p>
            <a:r>
              <a:rPr lang="en-US" altLang="zh-CN" sz="3200" dirty="0"/>
              <a:t>different </a:t>
            </a:r>
            <a:r>
              <a:rPr lang="en-US" altLang="zh-CN" sz="3200" dirty="0" smtClean="0"/>
              <a:t>spiders for </a:t>
            </a:r>
            <a:r>
              <a:rPr lang="en-US" altLang="zh-CN" sz="3200" dirty="0"/>
              <a:t>different</a:t>
            </a:r>
            <a:r>
              <a:rPr lang="en-US" altLang="zh-CN" sz="3200" dirty="0" smtClean="0"/>
              <a:t> </a:t>
            </a:r>
            <a:r>
              <a:rPr lang="en-US" altLang="zh-CN" sz="3200" dirty="0"/>
              <a:t>region of iTunes </a:t>
            </a:r>
            <a:r>
              <a:rPr lang="en-US" altLang="zh-CN" sz="3200" dirty="0" smtClean="0"/>
              <a:t>Store</a:t>
            </a:r>
            <a:endParaRPr lang="zh-CN" altLang="en-US" sz="3200" dirty="0"/>
          </a:p>
        </p:txBody>
      </p:sp>
    </p:spTree>
    <p:extLst>
      <p:ext uri="{BB962C8B-B14F-4D97-AF65-F5344CB8AC3E}">
        <p14:creationId xmlns:p14="http://schemas.microsoft.com/office/powerpoint/2010/main" val="3121388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513965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620103"/>
            <a:ext cx="11243732" cy="752475"/>
          </a:xfrm>
        </p:spPr>
        <p:txBody>
          <a:bodyPr>
            <a:normAutofit/>
          </a:bodyPr>
          <a:lstStyle/>
          <a:p>
            <a:r>
              <a:rPr lang="en-US" altLang="zh-CN" sz="4000" b="1" dirty="0">
                <a:solidFill>
                  <a:schemeClr val="accent4">
                    <a:lumMod val="60000"/>
                    <a:lumOff val="40000"/>
                  </a:schemeClr>
                </a:solidFill>
              </a:rPr>
              <a:t>App Download </a:t>
            </a:r>
            <a:r>
              <a:rPr lang="en-US" altLang="zh-CN" sz="4000" b="1" dirty="0" smtClean="0">
                <a:solidFill>
                  <a:schemeClr val="accent4">
                    <a:lumMod val="60000"/>
                    <a:lumOff val="40000"/>
                  </a:schemeClr>
                </a:solidFill>
              </a:rPr>
              <a:t>Crawler</a:t>
            </a:r>
            <a:endParaRPr lang="zh-CN" altLang="en-US" sz="4000" b="1" dirty="0">
              <a:solidFill>
                <a:schemeClr val="accent4">
                  <a:lumMod val="60000"/>
                  <a:lumOff val="40000"/>
                </a:schemeClr>
              </a:solidFill>
            </a:endParaRPr>
          </a:p>
        </p:txBody>
      </p:sp>
      <p:sp>
        <p:nvSpPr>
          <p:cNvPr id="3" name="Content Placeholder 2"/>
          <p:cNvSpPr>
            <a:spLocks noGrp="1"/>
          </p:cNvSpPr>
          <p:nvPr>
            <p:ph idx="1"/>
          </p:nvPr>
        </p:nvSpPr>
        <p:spPr/>
        <p:txBody>
          <a:bodyPr>
            <a:normAutofit lnSpcReduction="10000"/>
          </a:bodyPr>
          <a:lstStyle/>
          <a:p>
            <a:r>
              <a:rPr lang="en-US" altLang="zh-CN" dirty="0" smtClean="0"/>
              <a:t>Four Steps:</a:t>
            </a:r>
          </a:p>
          <a:p>
            <a:pPr lvl="1"/>
            <a:r>
              <a:rPr lang="en-US" altLang="zh-CN" dirty="0" err="1" smtClean="0"/>
              <a:t>Init</a:t>
            </a:r>
            <a:r>
              <a:rPr lang="en-US" altLang="zh-CN" dirty="0" smtClean="0"/>
              <a:t> Session and </a:t>
            </a:r>
            <a:r>
              <a:rPr lang="en-US" altLang="zh-CN" dirty="0" err="1" smtClean="0"/>
              <a:t>Keybag</a:t>
            </a:r>
            <a:endParaRPr lang="en-US" altLang="zh-CN" dirty="0" smtClean="0"/>
          </a:p>
          <a:p>
            <a:pPr lvl="1"/>
            <a:r>
              <a:rPr lang="en-US" altLang="zh-CN" dirty="0" smtClean="0"/>
              <a:t>Apple </a:t>
            </a:r>
            <a:r>
              <a:rPr lang="en-US" altLang="zh-CN" dirty="0"/>
              <a:t>ID Sign </a:t>
            </a:r>
            <a:r>
              <a:rPr lang="en-US" altLang="zh-CN" dirty="0" smtClean="0"/>
              <a:t>In</a:t>
            </a:r>
          </a:p>
          <a:p>
            <a:pPr lvl="1"/>
            <a:endParaRPr lang="en-US" altLang="zh-CN" dirty="0" smtClean="0"/>
          </a:p>
          <a:p>
            <a:pPr lvl="1"/>
            <a:endParaRPr lang="en-US" altLang="zh-CN" dirty="0" smtClean="0"/>
          </a:p>
          <a:p>
            <a:pPr lvl="1"/>
            <a:r>
              <a:rPr lang="en-US" altLang="zh-CN" dirty="0" smtClean="0"/>
              <a:t>App </a:t>
            </a:r>
            <a:r>
              <a:rPr lang="en-US" altLang="zh-CN" dirty="0"/>
              <a:t>purchase </a:t>
            </a:r>
            <a:r>
              <a:rPr lang="en-US" altLang="zh-CN" dirty="0" smtClean="0"/>
              <a:t>process</a:t>
            </a:r>
          </a:p>
          <a:p>
            <a:pPr lvl="1"/>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Sign the APPs</a:t>
            </a:r>
          </a:p>
          <a:p>
            <a:pPr lvl="1"/>
            <a:endParaRPr lang="zh-CN" altLang="en-US" dirty="0"/>
          </a:p>
        </p:txBody>
      </p:sp>
      <p:pic>
        <p:nvPicPr>
          <p:cNvPr id="5" name="Picture 4"/>
          <p:cNvPicPr/>
          <p:nvPr/>
        </p:nvPicPr>
        <p:blipFill>
          <a:blip r:embed="rId3" cstate="print"/>
          <a:stretch>
            <a:fillRect/>
          </a:stretch>
        </p:blipFill>
        <p:spPr>
          <a:xfrm>
            <a:off x="1665213" y="2963424"/>
            <a:ext cx="9175702" cy="708734"/>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665213" y="4129405"/>
            <a:ext cx="9175702" cy="1598451"/>
          </a:xfrm>
          <a:prstGeom prst="rect">
            <a:avLst/>
          </a:prstGeom>
        </p:spPr>
      </p:pic>
    </p:spTree>
    <p:extLst>
      <p:ext uri="{BB962C8B-B14F-4D97-AF65-F5344CB8AC3E}">
        <p14:creationId xmlns:p14="http://schemas.microsoft.com/office/powerpoint/2010/main" val="2161408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200" dirty="0" smtClean="0">
                    <a:solidFill>
                      <a:srgbClr val="FFFF00"/>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359373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Requirement to </a:t>
            </a:r>
            <a:r>
              <a:rPr lang="en-US" altLang="zh-CN" dirty="0" err="1"/>
              <a:t>i</a:t>
            </a:r>
            <a:r>
              <a:rPr lang="en-US" altLang="zh-CN" dirty="0" err="1" smtClean="0"/>
              <a:t>nit</a:t>
            </a:r>
            <a:r>
              <a:rPr lang="en-US" altLang="zh-CN" dirty="0" smtClean="0"/>
              <a:t> Session ID</a:t>
            </a:r>
          </a:p>
          <a:p>
            <a:pPr lvl="1"/>
            <a:r>
              <a:rPr lang="en-US" altLang="zh-CN" dirty="0" smtClean="0"/>
              <a:t>Cert key: calculated by system </a:t>
            </a:r>
            <a:r>
              <a:rPr lang="en-US" altLang="zh-CN" dirty="0" err="1" smtClean="0"/>
              <a:t>propertyies</a:t>
            </a:r>
            <a:endParaRPr lang="en-US" altLang="zh-CN" dirty="0" smtClean="0"/>
          </a:p>
          <a:p>
            <a:pPr lvl="2"/>
            <a:r>
              <a:rPr lang="en-US" altLang="zh-CN" dirty="0" err="1" smtClean="0"/>
              <a:t>session_id</a:t>
            </a:r>
            <a:r>
              <a:rPr lang="en-US" altLang="zh-CN" dirty="0" smtClean="0"/>
              <a:t> = </a:t>
            </a:r>
            <a:r>
              <a:rPr lang="en-US" altLang="zh-CN" dirty="0" err="1" smtClean="0"/>
              <a:t>plock</a:t>
            </a:r>
            <a:r>
              <a:rPr lang="en-US" altLang="zh-CN" dirty="0" smtClean="0"/>
              <a:t>[0x24 </a:t>
            </a:r>
            <a:r>
              <a:rPr lang="en-US" altLang="zh-CN" dirty="0"/>
              <a:t>/ 4]</a:t>
            </a:r>
          </a:p>
          <a:p>
            <a:pPr marL="0" indent="0">
              <a:buNone/>
            </a:pPr>
            <a:r>
              <a:rPr lang="en-US" altLang="zh-CN" dirty="0"/>
              <a:t>  </a:t>
            </a:r>
            <a:endParaRPr lang="en-US" altLang="zh-CN" dirty="0" smtClean="0"/>
          </a:p>
          <a:p>
            <a:pPr marL="0" indent="0">
              <a:buNone/>
            </a:pPr>
            <a:endParaRPr lang="en-US" altLang="zh-CN" dirty="0"/>
          </a:p>
          <a:p>
            <a:r>
              <a:rPr lang="en-US" altLang="zh-CN" dirty="0"/>
              <a:t>Requirement to </a:t>
            </a:r>
            <a:r>
              <a:rPr lang="en-US" altLang="zh-CN" dirty="0" err="1"/>
              <a:t>init</a:t>
            </a:r>
            <a:r>
              <a:rPr lang="en-US" altLang="zh-CN" dirty="0"/>
              <a:t> </a:t>
            </a:r>
            <a:r>
              <a:rPr lang="en-US" altLang="zh-CN" dirty="0" err="1" smtClean="0"/>
              <a:t>Keybag</a:t>
            </a:r>
            <a:endParaRPr lang="en-US" altLang="zh-CN" dirty="0" smtClean="0"/>
          </a:p>
          <a:p>
            <a:pPr lvl="1"/>
            <a:r>
              <a:rPr lang="en-US" altLang="zh-CN" dirty="0"/>
              <a:t>Cert key: calculated</a:t>
            </a:r>
            <a:r>
              <a:rPr lang="en-US" altLang="zh-CN" dirty="0" smtClean="0"/>
              <a:t> </a:t>
            </a:r>
            <a:r>
              <a:rPr lang="en-US" altLang="zh-CN" dirty="0"/>
              <a:t>by system </a:t>
            </a:r>
            <a:r>
              <a:rPr lang="en-US" altLang="zh-CN" dirty="0" err="1"/>
              <a:t>propertyies</a:t>
            </a:r>
            <a:endParaRPr lang="en-US" altLang="zh-CN" dirty="0"/>
          </a:p>
          <a:p>
            <a:pPr lvl="1"/>
            <a:r>
              <a:rPr lang="en-US" altLang="zh-CN" dirty="0"/>
              <a:t>SC </a:t>
            </a:r>
            <a:r>
              <a:rPr lang="en-US" altLang="zh-CN" dirty="0" smtClean="0"/>
              <a:t>Info: iTunes </a:t>
            </a:r>
            <a:r>
              <a:rPr lang="en-US" altLang="zh-CN" dirty="0"/>
              <a:t>authorization data file</a:t>
            </a:r>
          </a:p>
          <a:p>
            <a:pPr marL="0" indent="0">
              <a:buNone/>
            </a:pPr>
            <a:endParaRPr lang="en-US" altLang="zh-CN" dirty="0"/>
          </a:p>
          <a:p>
            <a:pPr marL="0" indent="0">
              <a:buNone/>
            </a:pPr>
            <a:endParaRPr lang="en-US" altLang="zh-CN" dirty="0"/>
          </a:p>
          <a:p>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Initialize</a:t>
            </a:r>
            <a:endParaRPr lang="en-US" altLang="zh-CN" b="1" dirty="0">
              <a:solidFill>
                <a:schemeClr val="accent4">
                  <a:lumMod val="60000"/>
                  <a:lumOff val="40000"/>
                </a:schemeClr>
              </a:solidFill>
            </a:endParaRPr>
          </a:p>
        </p:txBody>
      </p:sp>
      <p:pic>
        <p:nvPicPr>
          <p:cNvPr id="6" name="Picture 5"/>
          <p:cNvPicPr>
            <a:picLocks noChangeAspect="1"/>
          </p:cNvPicPr>
          <p:nvPr/>
        </p:nvPicPr>
        <p:blipFill>
          <a:blip r:embed="rId3"/>
          <a:stretch>
            <a:fillRect/>
          </a:stretch>
        </p:blipFill>
        <p:spPr>
          <a:xfrm>
            <a:off x="6797591" y="1207489"/>
            <a:ext cx="4761036" cy="5017466"/>
          </a:xfrm>
          <a:prstGeom prst="rect">
            <a:avLst/>
          </a:prstGeom>
        </p:spPr>
      </p:pic>
    </p:spTree>
    <p:extLst>
      <p:ext uri="{BB962C8B-B14F-4D97-AF65-F5344CB8AC3E}">
        <p14:creationId xmlns:p14="http://schemas.microsoft.com/office/powerpoint/2010/main" val="19242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200" dirty="0">
                    <a:solidFill>
                      <a:srgbClr val="FFFF00"/>
                    </a:solidFill>
                    <a:latin typeface="Arial Rounded MT Bold" panose="020F0704030504030204" pitchFamily="34" charset="0"/>
                    <a:cs typeface="Arial" panose="020B0604020202020204" pitchFamily="34" charset="0"/>
                  </a:rPr>
                  <a:t>Apple 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2650006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What We Will Cover</a:t>
            </a:r>
            <a:endParaRPr lang="zh-CN" altLang="en-US" dirty="0"/>
          </a:p>
        </p:txBody>
      </p:sp>
      <p:sp>
        <p:nvSpPr>
          <p:cNvPr id="3" name="Content Placeholder 2"/>
          <p:cNvSpPr>
            <a:spLocks noGrp="1"/>
          </p:cNvSpPr>
          <p:nvPr>
            <p:ph idx="1"/>
          </p:nvPr>
        </p:nvSpPr>
        <p:spPr/>
        <p:txBody>
          <a:bodyPr>
            <a:normAutofit/>
          </a:bodyPr>
          <a:lstStyle/>
          <a:p>
            <a:r>
              <a:rPr lang="en-US" altLang="zh-CN" sz="2800" dirty="0" smtClean="0"/>
              <a:t>Who We Are</a:t>
            </a:r>
          </a:p>
          <a:p>
            <a:r>
              <a:rPr lang="en-US" altLang="zh-CN" sz="2800" dirty="0" smtClean="0"/>
              <a:t>Auto Sample Crawl System</a:t>
            </a:r>
          </a:p>
          <a:p>
            <a:r>
              <a:rPr lang="en-US" altLang="zh-CN" sz="2800" dirty="0" smtClean="0"/>
              <a:t>Sandbox Analysis System</a:t>
            </a:r>
          </a:p>
          <a:p>
            <a:r>
              <a:rPr lang="en-US" altLang="zh-CN" sz="2800" dirty="0" smtClean="0"/>
              <a:t>Demo</a:t>
            </a:r>
            <a:endParaRPr lang="zh-CN" altLang="en-US" sz="2800" dirty="0"/>
          </a:p>
        </p:txBody>
      </p:sp>
    </p:spTree>
    <p:extLst>
      <p:ext uri="{BB962C8B-B14F-4D97-AF65-F5344CB8AC3E}">
        <p14:creationId xmlns:p14="http://schemas.microsoft.com/office/powerpoint/2010/main" val="13102627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7738" y="611188"/>
            <a:ext cx="11244262" cy="752475"/>
          </a:xfrm>
        </p:spPr>
        <p:txBody>
          <a:bodyPr>
            <a:normAutofit fontScale="90000"/>
          </a:bodyPr>
          <a:lstStyle/>
          <a:p>
            <a:r>
              <a:rPr lang="en-US" altLang="zh-CN" b="1" dirty="0">
                <a:solidFill>
                  <a:schemeClr val="accent4">
                    <a:lumMod val="60000"/>
                    <a:lumOff val="40000"/>
                  </a:schemeClr>
                </a:solidFill>
              </a:rPr>
              <a:t>App Download </a:t>
            </a:r>
            <a:r>
              <a:rPr lang="en-US" altLang="zh-CN" b="1" dirty="0" smtClean="0">
                <a:solidFill>
                  <a:schemeClr val="accent4">
                    <a:lumMod val="60000"/>
                    <a:lumOff val="40000"/>
                  </a:schemeClr>
                </a:solidFill>
              </a:rPr>
              <a:t>Crawler - </a:t>
            </a:r>
            <a:r>
              <a:rPr lang="en-US" altLang="zh-CN" b="1" dirty="0">
                <a:solidFill>
                  <a:schemeClr val="accent4">
                    <a:lumMod val="60000"/>
                    <a:lumOff val="40000"/>
                  </a:schemeClr>
                </a:solidFill>
              </a:rPr>
              <a:t>Apple ID Sign </a:t>
            </a:r>
            <a:r>
              <a:rPr lang="en-US" altLang="zh-CN" b="1" dirty="0" smtClean="0">
                <a:solidFill>
                  <a:schemeClr val="accent4">
                    <a:lumMod val="60000"/>
                    <a:lumOff val="40000"/>
                  </a:schemeClr>
                </a:solidFill>
              </a:rPr>
              <a:t>In(1/6)</a:t>
            </a:r>
            <a:endParaRPr lang="zh-CN" altLang="en-US" b="1" dirty="0">
              <a:solidFill>
                <a:schemeClr val="accent4">
                  <a:lumMod val="60000"/>
                  <a:lumOff val="40000"/>
                </a:schemeClr>
              </a:solidFill>
            </a:endParaRPr>
          </a:p>
        </p:txBody>
      </p:sp>
      <p:sp>
        <p:nvSpPr>
          <p:cNvPr id="3" name="Content Placeholder 2"/>
          <p:cNvSpPr>
            <a:spLocks noGrp="1"/>
          </p:cNvSpPr>
          <p:nvPr>
            <p:ph idx="4294967295"/>
          </p:nvPr>
        </p:nvSpPr>
        <p:spPr>
          <a:xfrm>
            <a:off x="1404938" y="1543050"/>
            <a:ext cx="10787062" cy="4884738"/>
          </a:xfrm>
        </p:spPr>
        <p:txBody>
          <a:bodyPr>
            <a:normAutofit/>
          </a:bodyPr>
          <a:lstStyle/>
          <a:p>
            <a:r>
              <a:rPr lang="en-US" altLang="zh-CN" dirty="0" smtClean="0"/>
              <a:t>1. Request Setup Cert from /</a:t>
            </a:r>
            <a:r>
              <a:rPr lang="en-US" altLang="zh-CN" dirty="0" err="1" smtClean="0"/>
              <a:t>signSapSetupCert</a:t>
            </a:r>
            <a:endParaRPr lang="en-US" altLang="zh-CN" dirty="0" smtClean="0"/>
          </a:p>
          <a:p>
            <a:endParaRPr lang="en-US" altLang="zh-CN" sz="1800" dirty="0"/>
          </a:p>
          <a:p>
            <a:endParaRPr lang="en-US" altLang="zh-CN" sz="1800" dirty="0" smtClean="0"/>
          </a:p>
          <a:p>
            <a:endParaRPr lang="en-US" altLang="zh-CN" sz="1800"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Picture 9"/>
          <p:cNvPicPr>
            <a:picLocks noChangeAspect="1"/>
          </p:cNvPicPr>
          <p:nvPr/>
        </p:nvPicPr>
        <p:blipFill>
          <a:blip r:embed="rId3"/>
          <a:stretch>
            <a:fillRect/>
          </a:stretch>
        </p:blipFill>
        <p:spPr>
          <a:xfrm>
            <a:off x="1038225" y="1975096"/>
            <a:ext cx="5057775" cy="1809750"/>
          </a:xfrm>
          <a:prstGeom prst="rect">
            <a:avLst/>
          </a:prstGeom>
        </p:spPr>
      </p:pic>
      <p:pic>
        <p:nvPicPr>
          <p:cNvPr id="12" name="Picture 11"/>
          <p:cNvPicPr>
            <a:picLocks noChangeAspect="1"/>
          </p:cNvPicPr>
          <p:nvPr/>
        </p:nvPicPr>
        <p:blipFill>
          <a:blip r:embed="rId4"/>
          <a:stretch>
            <a:fillRect/>
          </a:stretch>
        </p:blipFill>
        <p:spPr>
          <a:xfrm>
            <a:off x="624986" y="4077833"/>
            <a:ext cx="6457950" cy="1704975"/>
          </a:xfrm>
          <a:prstGeom prst="rect">
            <a:avLst/>
          </a:prstGeom>
        </p:spPr>
      </p:pic>
      <p:pic>
        <p:nvPicPr>
          <p:cNvPr id="13" name="Picture 12"/>
          <p:cNvPicPr>
            <a:picLocks noChangeAspect="1"/>
          </p:cNvPicPr>
          <p:nvPr/>
        </p:nvPicPr>
        <p:blipFill>
          <a:blip r:embed="rId5"/>
          <a:stretch>
            <a:fillRect/>
          </a:stretch>
        </p:blipFill>
        <p:spPr>
          <a:xfrm>
            <a:off x="7559946" y="2027005"/>
            <a:ext cx="4012369" cy="4215900"/>
          </a:xfrm>
          <a:prstGeom prst="rect">
            <a:avLst/>
          </a:prstGeom>
        </p:spPr>
      </p:pic>
    </p:spTree>
    <p:extLst>
      <p:ext uri="{BB962C8B-B14F-4D97-AF65-F5344CB8AC3E}">
        <p14:creationId xmlns:p14="http://schemas.microsoft.com/office/powerpoint/2010/main" val="2624658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2. Exchange </a:t>
            </a:r>
            <a:r>
              <a:rPr lang="en-US" altLang="zh-CN" dirty="0"/>
              <a:t>confirm cert with /</a:t>
            </a:r>
            <a:r>
              <a:rPr lang="en-US" altLang="zh-CN" dirty="0" err="1" smtClean="0"/>
              <a:t>signSapSetup</a:t>
            </a:r>
            <a:endParaRPr lang="en-US" altLang="zh-CN" dirty="0" smtClean="0"/>
          </a:p>
          <a:p>
            <a:pPr lvl="1"/>
            <a:r>
              <a:rPr lang="en-US" altLang="zh-CN" dirty="0" smtClean="0"/>
              <a:t>Calculated by:</a:t>
            </a:r>
          </a:p>
          <a:p>
            <a:pPr lvl="2"/>
            <a:r>
              <a:rPr lang="en-US" altLang="zh-CN" dirty="0" smtClean="0"/>
              <a:t>Session ID</a:t>
            </a:r>
          </a:p>
          <a:p>
            <a:pPr lvl="2"/>
            <a:r>
              <a:rPr lang="en-US" altLang="zh-CN" dirty="0" smtClean="0"/>
              <a:t>Cert key</a:t>
            </a:r>
          </a:p>
          <a:p>
            <a:pPr lvl="2"/>
            <a:r>
              <a:rPr lang="en-US" altLang="zh-CN" dirty="0" smtClean="0"/>
              <a:t>Setup Cert</a:t>
            </a:r>
            <a:endParaRPr lang="zh-CN" altLang="en-US" dirty="0"/>
          </a:p>
          <a:p>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Apple ID Sign In(2/6)</a:t>
            </a:r>
            <a:endParaRPr lang="en-US" altLang="zh-CN" b="1" dirty="0">
              <a:solidFill>
                <a:schemeClr val="accent4">
                  <a:lumMod val="60000"/>
                  <a:lumOff val="40000"/>
                </a:schemeClr>
              </a:solidFill>
            </a:endParaRPr>
          </a:p>
        </p:txBody>
      </p:sp>
      <p:pic>
        <p:nvPicPr>
          <p:cNvPr id="5" name="Picture 4"/>
          <p:cNvPicPr>
            <a:picLocks noChangeAspect="1"/>
          </p:cNvPicPr>
          <p:nvPr/>
        </p:nvPicPr>
        <p:blipFill>
          <a:blip r:embed="rId3"/>
          <a:stretch>
            <a:fillRect/>
          </a:stretch>
        </p:blipFill>
        <p:spPr>
          <a:xfrm>
            <a:off x="1422155" y="3779955"/>
            <a:ext cx="5057775" cy="2187842"/>
          </a:xfrm>
          <a:prstGeom prst="rect">
            <a:avLst/>
          </a:prstGeom>
        </p:spPr>
      </p:pic>
      <p:pic>
        <p:nvPicPr>
          <p:cNvPr id="6" name="Picture 5"/>
          <p:cNvPicPr>
            <a:picLocks noChangeAspect="1"/>
          </p:cNvPicPr>
          <p:nvPr/>
        </p:nvPicPr>
        <p:blipFill>
          <a:blip r:embed="rId4"/>
          <a:stretch>
            <a:fillRect/>
          </a:stretch>
        </p:blipFill>
        <p:spPr>
          <a:xfrm>
            <a:off x="7555050" y="2018213"/>
            <a:ext cx="4012369" cy="4215900"/>
          </a:xfrm>
          <a:prstGeom prst="rect">
            <a:avLst/>
          </a:prstGeom>
        </p:spPr>
      </p:pic>
    </p:spTree>
    <p:extLst>
      <p:ext uri="{BB962C8B-B14F-4D97-AF65-F5344CB8AC3E}">
        <p14:creationId xmlns:p14="http://schemas.microsoft.com/office/powerpoint/2010/main" val="2885689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3. </a:t>
            </a:r>
            <a:r>
              <a:rPr lang="en-US" altLang="zh-CN" dirty="0" err="1"/>
              <a:t>Signin</a:t>
            </a:r>
            <a:r>
              <a:rPr lang="en-US" altLang="zh-CN" dirty="0"/>
              <a:t> </a:t>
            </a:r>
            <a:r>
              <a:rPr lang="en-US" altLang="zh-CN" dirty="0" smtClean="0"/>
              <a:t>Authenticate</a:t>
            </a:r>
          </a:p>
          <a:p>
            <a:pPr lvl="1"/>
            <a:r>
              <a:rPr lang="en-US" altLang="zh-CN" dirty="0" smtClean="0"/>
              <a:t>Post data</a:t>
            </a:r>
            <a:endParaRPr lang="zh-CN" altLang="en-US" dirty="0"/>
          </a:p>
        </p:txBody>
      </p:sp>
      <p:pic>
        <p:nvPicPr>
          <p:cNvPr id="5" name="Picture 4"/>
          <p:cNvPicPr>
            <a:picLocks noChangeAspect="1"/>
          </p:cNvPicPr>
          <p:nvPr/>
        </p:nvPicPr>
        <p:blipFill>
          <a:blip r:embed="rId3"/>
          <a:stretch>
            <a:fillRect/>
          </a:stretch>
        </p:blipFill>
        <p:spPr>
          <a:xfrm>
            <a:off x="7546258" y="2018214"/>
            <a:ext cx="4012369" cy="4215900"/>
          </a:xfrm>
          <a:prstGeom prst="rect">
            <a:avLst/>
          </a:prstGeom>
        </p:spPr>
      </p:pic>
      <p:pic>
        <p:nvPicPr>
          <p:cNvPr id="6" name="Picture 5"/>
          <p:cNvPicPr>
            <a:picLocks noChangeAspect="1"/>
          </p:cNvPicPr>
          <p:nvPr/>
        </p:nvPicPr>
        <p:blipFill>
          <a:blip r:embed="rId4"/>
          <a:stretch>
            <a:fillRect/>
          </a:stretch>
        </p:blipFill>
        <p:spPr>
          <a:xfrm>
            <a:off x="1388477" y="2518351"/>
            <a:ext cx="6113821" cy="3715763"/>
          </a:xfrm>
          <a:prstGeom prst="rect">
            <a:avLst/>
          </a:prstGeom>
        </p:spPr>
      </p:pic>
      <p:sp>
        <p:nvSpPr>
          <p:cNvPr id="7"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Apple ID Sign In(3/6)</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784450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GUID</a:t>
            </a:r>
            <a:r>
              <a:rPr lang="en-US" altLang="zh-CN" dirty="0"/>
              <a:t> is </a:t>
            </a:r>
            <a:r>
              <a:rPr lang="en-US" altLang="zh-CN" dirty="0" smtClean="0"/>
              <a:t>calculated </a:t>
            </a:r>
            <a:r>
              <a:rPr lang="en-US" altLang="zh-CN" dirty="0"/>
              <a:t>by seven system </a:t>
            </a:r>
            <a:r>
              <a:rPr lang="en-US" altLang="zh-CN" dirty="0" smtClean="0"/>
              <a:t>properties:</a:t>
            </a:r>
          </a:p>
          <a:p>
            <a:pPr lvl="1"/>
            <a:r>
              <a:rPr lang="en-US" altLang="zh-CN" dirty="0" smtClean="0"/>
              <a:t>Network </a:t>
            </a:r>
            <a:r>
              <a:rPr lang="en-US" altLang="zh-CN" dirty="0"/>
              <a:t>adapter info</a:t>
            </a:r>
            <a:endParaRPr lang="zh-CN" altLang="zh-CN" dirty="0"/>
          </a:p>
          <a:p>
            <a:pPr lvl="1"/>
            <a:r>
              <a:rPr lang="en-US" altLang="zh-CN" dirty="0"/>
              <a:t>Volume serial number of 'C:\'</a:t>
            </a:r>
            <a:endParaRPr lang="zh-CN" altLang="zh-CN" dirty="0"/>
          </a:p>
          <a:p>
            <a:pPr lvl="1"/>
            <a:r>
              <a:rPr lang="en-US" altLang="zh-CN" dirty="0"/>
              <a:t>System Bios Version</a:t>
            </a:r>
            <a:endParaRPr lang="zh-CN" altLang="zh-CN" dirty="0"/>
          </a:p>
          <a:p>
            <a:pPr lvl="1"/>
            <a:r>
              <a:rPr lang="en-US" altLang="zh-CN" dirty="0"/>
              <a:t>CPU info</a:t>
            </a:r>
            <a:endParaRPr lang="zh-CN" altLang="zh-CN" dirty="0"/>
          </a:p>
          <a:p>
            <a:pPr lvl="1"/>
            <a:r>
              <a:rPr lang="en-US" altLang="zh-CN" dirty="0"/>
              <a:t>Windows production ID</a:t>
            </a:r>
            <a:endParaRPr lang="zh-CN" altLang="zh-CN" dirty="0"/>
          </a:p>
          <a:p>
            <a:pPr lvl="1"/>
            <a:r>
              <a:rPr lang="en-US" altLang="zh-CN" dirty="0"/>
              <a:t>Computer name info</a:t>
            </a:r>
            <a:endParaRPr lang="zh-CN" altLang="zh-CN" dirty="0"/>
          </a:p>
          <a:p>
            <a:pPr lvl="1"/>
            <a:r>
              <a:rPr lang="en-US" altLang="zh-CN" dirty="0"/>
              <a:t>Users Hardware profile</a:t>
            </a:r>
            <a:endParaRPr lang="zh-CN" altLang="zh-CN" dirty="0"/>
          </a:p>
          <a:p>
            <a:pPr lvl="1"/>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Apple ID Sign In(4/6)</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3030033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a:t>3. </a:t>
            </a:r>
            <a:r>
              <a:rPr lang="en-US" altLang="zh-CN" dirty="0" err="1"/>
              <a:t>Signin</a:t>
            </a:r>
            <a:r>
              <a:rPr lang="en-US" altLang="zh-CN" dirty="0"/>
              <a:t> Authenticate</a:t>
            </a:r>
          </a:p>
          <a:p>
            <a:pPr lvl="1"/>
            <a:r>
              <a:rPr lang="en-US" altLang="zh-CN" dirty="0"/>
              <a:t>Post </a:t>
            </a:r>
            <a:r>
              <a:rPr lang="en-US" altLang="zh-CN" dirty="0" smtClean="0"/>
              <a:t>header</a:t>
            </a:r>
          </a:p>
          <a:p>
            <a:pPr lvl="2"/>
            <a:r>
              <a:rPr lang="en-US" altLang="zh-CN" dirty="0" err="1" smtClean="0"/>
              <a:t>ActionSignature</a:t>
            </a:r>
            <a:r>
              <a:rPr lang="en-US" altLang="zh-CN" dirty="0" smtClean="0"/>
              <a:t>: calculated by </a:t>
            </a:r>
            <a:r>
              <a:rPr lang="en-US" altLang="zh-CN" dirty="0" err="1" smtClean="0"/>
              <a:t>sessionid</a:t>
            </a:r>
            <a:r>
              <a:rPr lang="en-US" altLang="zh-CN" dirty="0" smtClean="0"/>
              <a:t> and post data</a:t>
            </a:r>
            <a:endParaRPr lang="zh-CN" altLang="en-US" dirty="0"/>
          </a:p>
          <a:p>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Apple ID Sign In(5/6)</a:t>
            </a:r>
            <a:endParaRPr lang="en-US" altLang="zh-CN" b="1" dirty="0">
              <a:solidFill>
                <a:schemeClr val="accent4">
                  <a:lumMod val="60000"/>
                  <a:lumOff val="40000"/>
                </a:schemeClr>
              </a:solidFill>
            </a:endParaRPr>
          </a:p>
        </p:txBody>
      </p:sp>
      <p:pic>
        <p:nvPicPr>
          <p:cNvPr id="6" name="Picture 5"/>
          <p:cNvPicPr>
            <a:picLocks noChangeAspect="1"/>
          </p:cNvPicPr>
          <p:nvPr/>
        </p:nvPicPr>
        <p:blipFill>
          <a:blip r:embed="rId3"/>
          <a:stretch>
            <a:fillRect/>
          </a:stretch>
        </p:blipFill>
        <p:spPr>
          <a:xfrm>
            <a:off x="1022472" y="2978394"/>
            <a:ext cx="7896225" cy="3257550"/>
          </a:xfrm>
          <a:prstGeom prst="rect">
            <a:avLst/>
          </a:prstGeom>
        </p:spPr>
      </p:pic>
    </p:spTree>
    <p:extLst>
      <p:ext uri="{BB962C8B-B14F-4D97-AF65-F5344CB8AC3E}">
        <p14:creationId xmlns:p14="http://schemas.microsoft.com/office/powerpoint/2010/main" val="1501938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The Response of Sign Success</a:t>
            </a:r>
            <a:endParaRPr lang="zh-CN" altLang="en-US" dirty="0"/>
          </a:p>
        </p:txBody>
      </p:sp>
      <p:pic>
        <p:nvPicPr>
          <p:cNvPr id="5" name="Picture 4"/>
          <p:cNvPicPr>
            <a:picLocks noChangeAspect="1"/>
          </p:cNvPicPr>
          <p:nvPr/>
        </p:nvPicPr>
        <p:blipFill>
          <a:blip r:embed="rId3"/>
          <a:stretch>
            <a:fillRect/>
          </a:stretch>
        </p:blipFill>
        <p:spPr>
          <a:xfrm>
            <a:off x="1058007" y="2023696"/>
            <a:ext cx="7086600" cy="4076700"/>
          </a:xfrm>
          <a:prstGeom prst="rect">
            <a:avLst/>
          </a:prstGeom>
        </p:spPr>
      </p:pic>
      <p:sp>
        <p:nvSpPr>
          <p:cNvPr id="6"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Apple ID Sign In(6/6)</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3925112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2262188"/>
            <a:ext cx="10787062" cy="4886325"/>
          </a:xfrm>
        </p:spPr>
        <p:txBody>
          <a:bodyPr/>
          <a:lstStyle/>
          <a:p>
            <a:r>
              <a:rPr lang="en-US" altLang="zh-CN" dirty="0" smtClean="0"/>
              <a:t>Apple ID sign in will bundle your PC’s system properties, like GUID, machine name, however, these information can be fake.</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Summary</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2295730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200" dirty="0">
                    <a:solidFill>
                      <a:srgbClr val="FFFF00"/>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3805102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Contains Following Steps:</a:t>
            </a:r>
          </a:p>
          <a:p>
            <a:pPr lvl="1"/>
            <a:r>
              <a:rPr lang="en-US" altLang="zh-CN" dirty="0" smtClean="0"/>
              <a:t>Step1: Get Purchase URL</a:t>
            </a:r>
          </a:p>
          <a:p>
            <a:pPr lvl="1"/>
            <a:r>
              <a:rPr lang="en-US" altLang="zh-CN" dirty="0" smtClean="0"/>
              <a:t>Step2: Get </a:t>
            </a:r>
            <a:r>
              <a:rPr lang="en-US" altLang="zh-CN" dirty="0"/>
              <a:t>Essential Properties </a:t>
            </a:r>
            <a:r>
              <a:rPr lang="en-US" altLang="zh-CN" dirty="0" smtClean="0"/>
              <a:t>of Download APPs</a:t>
            </a:r>
          </a:p>
          <a:p>
            <a:pPr lvl="1"/>
            <a:r>
              <a:rPr lang="en-US" altLang="zh-CN" dirty="0" smtClean="0"/>
              <a:t>Step3: Purchase Authenticate</a:t>
            </a:r>
          </a:p>
          <a:p>
            <a:pPr lvl="1"/>
            <a:r>
              <a:rPr lang="en-US" altLang="zh-CN" dirty="0" smtClean="0"/>
              <a:t>Step4: Purchase APPs</a:t>
            </a:r>
          </a:p>
          <a:p>
            <a:pPr lvl="1"/>
            <a:r>
              <a:rPr lang="en-US" altLang="zh-CN" dirty="0" smtClean="0"/>
              <a:t>Step5: Download APPs</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App Download Crawler – APPs Purchase Overview</a:t>
            </a:r>
            <a:endParaRPr lang="en-US" altLang="zh-CN" b="1" dirty="0">
              <a:solidFill>
                <a:schemeClr val="accent4">
                  <a:lumMod val="60000"/>
                  <a:lumOff val="40000"/>
                </a:schemeClr>
              </a:solidFill>
            </a:endParaRPr>
          </a:p>
        </p:txBody>
      </p:sp>
      <p:pic>
        <p:nvPicPr>
          <p:cNvPr id="7" name="Picture 6"/>
          <p:cNvPicPr>
            <a:picLocks noChangeAspect="1"/>
          </p:cNvPicPr>
          <p:nvPr/>
        </p:nvPicPr>
        <p:blipFill>
          <a:blip r:embed="rId3"/>
          <a:stretch>
            <a:fillRect/>
          </a:stretch>
        </p:blipFill>
        <p:spPr>
          <a:xfrm>
            <a:off x="1329555" y="4309696"/>
            <a:ext cx="9582150" cy="1524000"/>
          </a:xfrm>
          <a:prstGeom prst="rect">
            <a:avLst/>
          </a:prstGeom>
        </p:spPr>
      </p:pic>
    </p:spTree>
    <p:extLst>
      <p:ext uri="{BB962C8B-B14F-4D97-AF65-F5344CB8AC3E}">
        <p14:creationId xmlns:p14="http://schemas.microsoft.com/office/powerpoint/2010/main" val="1778237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a:t>GET </a:t>
            </a:r>
            <a:r>
              <a:rPr lang="en-US" altLang="zh-CN" dirty="0" smtClean="0"/>
              <a:t>“/</a:t>
            </a:r>
            <a:r>
              <a:rPr lang="en-US" altLang="zh-CN" dirty="0" err="1"/>
              <a:t>bag.xml?ix</a:t>
            </a:r>
            <a:r>
              <a:rPr lang="en-US" altLang="zh-CN" dirty="0"/>
              <a:t>=5&amp;dsid=%(</a:t>
            </a:r>
            <a:r>
              <a:rPr lang="en-US" altLang="zh-CN" dirty="0" err="1" smtClean="0"/>
              <a:t>dsid</a:t>
            </a:r>
            <a:r>
              <a:rPr lang="en-US" altLang="zh-CN" dirty="0" smtClean="0"/>
              <a:t>)</a:t>
            </a:r>
            <a:r>
              <a:rPr lang="en-US" altLang="zh-CN" dirty="0" err="1" smtClean="0"/>
              <a:t>s&amp;ign-bsn</a:t>
            </a:r>
            <a:r>
              <a:rPr lang="en-US" altLang="zh-CN" dirty="0" smtClean="0"/>
              <a:t>=2”</a:t>
            </a:r>
          </a:p>
          <a:p>
            <a:pPr lvl="1"/>
            <a:r>
              <a:rPr lang="en-US" altLang="zh-CN" dirty="0" smtClean="0"/>
              <a:t>Response: all the action URLs</a:t>
            </a:r>
            <a:endParaRPr lang="zh-CN" altLang="en-US" dirty="0"/>
          </a:p>
        </p:txBody>
      </p:sp>
      <p:sp>
        <p:nvSpPr>
          <p:cNvPr id="5"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Get Purchase URL</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212730" y="3147402"/>
            <a:ext cx="7291217" cy="1676034"/>
          </a:xfrm>
          <a:prstGeom prst="rect">
            <a:avLst/>
          </a:prstGeom>
        </p:spPr>
      </p:pic>
    </p:spTree>
    <p:extLst>
      <p:ext uri="{BB962C8B-B14F-4D97-AF65-F5344CB8AC3E}">
        <p14:creationId xmlns:p14="http://schemas.microsoft.com/office/powerpoint/2010/main" val="2325558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0" y="2604718"/>
            <a:ext cx="9144000" cy="1413164"/>
          </a:xfrm>
        </p:spPr>
        <p:txBody>
          <a:bodyPr>
            <a:normAutofit/>
          </a:bodyPr>
          <a:lstStyle/>
          <a:p>
            <a:pPr algn="ctr">
              <a:lnSpc>
                <a:spcPct val="150000"/>
              </a:lnSpc>
            </a:pPr>
            <a:r>
              <a:rPr lang="en-US" sz="4000" b="1" dirty="0">
                <a:ln w="12700">
                  <a:solidFill>
                    <a:schemeClr val="accent5"/>
                  </a:solidFill>
                  <a:prstDash val="solid"/>
                </a:ln>
                <a:pattFill prst="ltDnDiag">
                  <a:fgClr>
                    <a:schemeClr val="accent5">
                      <a:lumMod val="60000"/>
                      <a:lumOff val="40000"/>
                    </a:schemeClr>
                  </a:fgClr>
                  <a:bgClr>
                    <a:schemeClr val="bg1"/>
                  </a:bgClr>
                </a:pattFill>
              </a:rPr>
              <a:t>Who We Are</a:t>
            </a:r>
          </a:p>
        </p:txBody>
      </p:sp>
    </p:spTree>
    <p:extLst>
      <p:ext uri="{BB962C8B-B14F-4D97-AF65-F5344CB8AC3E}">
        <p14:creationId xmlns:p14="http://schemas.microsoft.com/office/powerpoint/2010/main" val="30855642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b="1" dirty="0" smtClean="0"/>
              <a:t>GET https</a:t>
            </a:r>
            <a:r>
              <a:rPr lang="en-US" altLang="zh-CN" b="1" dirty="0"/>
              <a:t>://itunes.apple.com/</a:t>
            </a:r>
            <a:r>
              <a:rPr lang="en-US" altLang="zh-CN" b="1" dirty="0">
                <a:solidFill>
                  <a:srgbClr val="FF0000"/>
                </a:solidFill>
              </a:rPr>
              <a:t>%s</a:t>
            </a:r>
            <a:r>
              <a:rPr lang="en-US" altLang="zh-CN" b="1" dirty="0"/>
              <a:t>/app/appname/id</a:t>
            </a:r>
            <a:r>
              <a:rPr lang="en-US" altLang="zh-CN" b="1" dirty="0">
                <a:solidFill>
                  <a:srgbClr val="FF0000"/>
                </a:solidFill>
              </a:rPr>
              <a:t>%s</a:t>
            </a:r>
            <a:r>
              <a:rPr lang="en-US" altLang="zh-CN" b="1" dirty="0"/>
              <a:t>?mt=8</a:t>
            </a:r>
          </a:p>
          <a:p>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Get Essential Properties </a:t>
            </a:r>
          </a:p>
        </p:txBody>
      </p:sp>
      <p:pic>
        <p:nvPicPr>
          <p:cNvPr id="6" name="Picture 5"/>
          <p:cNvPicPr>
            <a:picLocks noChangeAspect="1"/>
          </p:cNvPicPr>
          <p:nvPr/>
        </p:nvPicPr>
        <p:blipFill>
          <a:blip r:embed="rId3"/>
          <a:stretch>
            <a:fillRect/>
          </a:stretch>
        </p:blipFill>
        <p:spPr>
          <a:xfrm>
            <a:off x="2948720" y="2059598"/>
            <a:ext cx="5639899" cy="4111495"/>
          </a:xfrm>
          <a:prstGeom prst="rect">
            <a:avLst/>
          </a:prstGeom>
        </p:spPr>
      </p:pic>
    </p:spTree>
    <p:extLst>
      <p:ext uri="{BB962C8B-B14F-4D97-AF65-F5344CB8AC3E}">
        <p14:creationId xmlns:p14="http://schemas.microsoft.com/office/powerpoint/2010/main" val="41758496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Why: purchase</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Purchase Authenticate</a:t>
            </a:r>
          </a:p>
        </p:txBody>
      </p:sp>
      <p:pic>
        <p:nvPicPr>
          <p:cNvPr id="8" name="Picture 7"/>
          <p:cNvPicPr>
            <a:picLocks noChangeAspect="1"/>
          </p:cNvPicPr>
          <p:nvPr/>
        </p:nvPicPr>
        <p:blipFill>
          <a:blip r:embed="rId3"/>
          <a:stretch>
            <a:fillRect/>
          </a:stretch>
        </p:blipFill>
        <p:spPr>
          <a:xfrm>
            <a:off x="962025" y="2213096"/>
            <a:ext cx="7067550" cy="3838575"/>
          </a:xfrm>
          <a:prstGeom prst="rect">
            <a:avLst/>
          </a:prstGeom>
        </p:spPr>
      </p:pic>
      <p:pic>
        <p:nvPicPr>
          <p:cNvPr id="10" name="Picture 9"/>
          <p:cNvPicPr>
            <a:picLocks noChangeAspect="1"/>
          </p:cNvPicPr>
          <p:nvPr/>
        </p:nvPicPr>
        <p:blipFill>
          <a:blip r:embed="rId4"/>
          <a:stretch>
            <a:fillRect/>
          </a:stretch>
        </p:blipFill>
        <p:spPr>
          <a:xfrm>
            <a:off x="8294935" y="2103558"/>
            <a:ext cx="3238500" cy="4057650"/>
          </a:xfrm>
          <a:prstGeom prst="rect">
            <a:avLst/>
          </a:prstGeom>
        </p:spPr>
      </p:pic>
    </p:spTree>
    <p:extLst>
      <p:ext uri="{BB962C8B-B14F-4D97-AF65-F5344CB8AC3E}">
        <p14:creationId xmlns:p14="http://schemas.microsoft.com/office/powerpoint/2010/main" val="748319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normAutofit/>
          </a:bodyPr>
          <a:lstStyle/>
          <a:p>
            <a:r>
              <a:rPr lang="en-US" altLang="zh-CN" dirty="0" smtClean="0"/>
              <a:t>POST Data:</a:t>
            </a:r>
          </a:p>
          <a:p>
            <a:pPr lvl="1"/>
            <a:r>
              <a:rPr lang="en-US" altLang="zh-CN" dirty="0" err="1" smtClean="0"/>
              <a:t>appExVrsId</a:t>
            </a:r>
            <a:endParaRPr lang="en-US" altLang="zh-CN" dirty="0" smtClean="0"/>
          </a:p>
          <a:p>
            <a:pPr lvl="2"/>
            <a:r>
              <a:rPr lang="en-US" altLang="zh-CN" dirty="0" smtClean="0"/>
              <a:t>Got from step2</a:t>
            </a:r>
          </a:p>
          <a:p>
            <a:pPr lvl="1"/>
            <a:endParaRPr lang="en-US" altLang="zh-CN" dirty="0"/>
          </a:p>
          <a:p>
            <a:pPr lvl="1"/>
            <a:r>
              <a:rPr lang="en-US" altLang="zh-CN" dirty="0" err="1" smtClean="0"/>
              <a:t>Kbsync</a:t>
            </a:r>
            <a:endParaRPr lang="en-US" altLang="zh-CN" dirty="0" smtClean="0"/>
          </a:p>
          <a:p>
            <a:pPr lvl="2"/>
            <a:r>
              <a:rPr lang="en-US" altLang="zh-CN" b="1" dirty="0" smtClean="0"/>
              <a:t>Calculated by</a:t>
            </a:r>
            <a:r>
              <a:rPr lang="en-US" altLang="zh-CN" dirty="0" smtClean="0"/>
              <a:t>:</a:t>
            </a:r>
          </a:p>
          <a:p>
            <a:pPr lvl="3"/>
            <a:r>
              <a:rPr lang="en-US" altLang="zh-CN" b="1" dirty="0" err="1" smtClean="0"/>
              <a:t>dsPersonId</a:t>
            </a:r>
            <a:endParaRPr lang="en-US" altLang="zh-CN" b="1" dirty="0" smtClean="0"/>
          </a:p>
          <a:p>
            <a:pPr lvl="3"/>
            <a:r>
              <a:rPr lang="en-US" altLang="zh-CN" b="1" dirty="0" err="1" smtClean="0"/>
              <a:t>Keybag</a:t>
            </a:r>
            <a:endParaRPr lang="en-US" altLang="zh-CN" b="1" dirty="0"/>
          </a:p>
          <a:p>
            <a:pPr lvl="1"/>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Purchase </a:t>
            </a:r>
            <a:r>
              <a:rPr lang="en-US" altLang="zh-CN" sz="3300" b="1" dirty="0" smtClean="0">
                <a:solidFill>
                  <a:schemeClr val="accent4">
                    <a:lumMod val="60000"/>
                    <a:lumOff val="40000"/>
                  </a:schemeClr>
                </a:solidFill>
              </a:rPr>
              <a:t>APPs(1/3)</a:t>
            </a:r>
            <a:endParaRPr lang="en-US" altLang="zh-CN" sz="3300" b="1" dirty="0">
              <a:solidFill>
                <a:schemeClr val="accent4">
                  <a:lumMod val="60000"/>
                  <a:lumOff val="40000"/>
                </a:schemeClr>
              </a:solidFill>
            </a:endParaRPr>
          </a:p>
        </p:txBody>
      </p:sp>
      <p:pic>
        <p:nvPicPr>
          <p:cNvPr id="5" name="Picture 4"/>
          <p:cNvPicPr>
            <a:picLocks noChangeAspect="1"/>
          </p:cNvPicPr>
          <p:nvPr/>
        </p:nvPicPr>
        <p:blipFill>
          <a:blip r:embed="rId3"/>
          <a:stretch>
            <a:fillRect/>
          </a:stretch>
        </p:blipFill>
        <p:spPr>
          <a:xfrm>
            <a:off x="6798469" y="1363786"/>
            <a:ext cx="4735798" cy="4673717"/>
          </a:xfrm>
          <a:prstGeom prst="rect">
            <a:avLst/>
          </a:prstGeom>
        </p:spPr>
      </p:pic>
    </p:spTree>
    <p:extLst>
      <p:ext uri="{BB962C8B-B14F-4D97-AF65-F5344CB8AC3E}">
        <p14:creationId xmlns:p14="http://schemas.microsoft.com/office/powerpoint/2010/main" val="12349208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POST Header</a:t>
            </a:r>
          </a:p>
          <a:p>
            <a:pPr lvl="1"/>
            <a:r>
              <a:rPr lang="en-US" altLang="zh-CN" dirty="0" smtClean="0"/>
              <a:t>X-</a:t>
            </a:r>
            <a:r>
              <a:rPr lang="en-US" altLang="zh-CN" dirty="0" err="1" smtClean="0"/>
              <a:t>Dsid</a:t>
            </a:r>
            <a:r>
              <a:rPr lang="en-US" altLang="zh-CN" dirty="0" smtClean="0"/>
              <a:t>: </a:t>
            </a:r>
            <a:r>
              <a:rPr lang="en-US" altLang="zh-CN" dirty="0" err="1" smtClean="0"/>
              <a:t>dsPersenId</a:t>
            </a:r>
            <a:endParaRPr lang="en-US" altLang="zh-CN" dirty="0" smtClean="0"/>
          </a:p>
          <a:p>
            <a:pPr lvl="1"/>
            <a:r>
              <a:rPr lang="en-US" altLang="zh-CN" dirty="0" smtClean="0"/>
              <a:t>X-Token: </a:t>
            </a:r>
            <a:r>
              <a:rPr lang="en-US" altLang="zh-CN" dirty="0" err="1" smtClean="0"/>
              <a:t>passwordToken</a:t>
            </a:r>
            <a:endParaRPr lang="zh-CN" altLang="en-US" dirty="0"/>
          </a:p>
        </p:txBody>
      </p:sp>
      <p:pic>
        <p:nvPicPr>
          <p:cNvPr id="8" name="Picture 7"/>
          <p:cNvPicPr>
            <a:picLocks noChangeAspect="1"/>
          </p:cNvPicPr>
          <p:nvPr/>
        </p:nvPicPr>
        <p:blipFill>
          <a:blip r:embed="rId3"/>
          <a:stretch>
            <a:fillRect/>
          </a:stretch>
        </p:blipFill>
        <p:spPr>
          <a:xfrm>
            <a:off x="971916" y="2931868"/>
            <a:ext cx="7839075" cy="2524125"/>
          </a:xfrm>
          <a:prstGeom prst="rect">
            <a:avLst/>
          </a:prstGeom>
        </p:spPr>
      </p:pic>
      <p:sp>
        <p:nvSpPr>
          <p:cNvPr id="9"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Purchase </a:t>
            </a:r>
            <a:r>
              <a:rPr lang="en-US" altLang="zh-CN" sz="3300" b="1" dirty="0" smtClean="0">
                <a:solidFill>
                  <a:schemeClr val="accent4">
                    <a:lumMod val="60000"/>
                    <a:lumOff val="40000"/>
                  </a:schemeClr>
                </a:solidFill>
              </a:rPr>
              <a:t>APPs(2/3)</a:t>
            </a:r>
            <a:endParaRPr lang="en-US" altLang="zh-CN" sz="3300" b="1" dirty="0">
              <a:solidFill>
                <a:schemeClr val="accent4">
                  <a:lumMod val="60000"/>
                  <a:lumOff val="40000"/>
                </a:schemeClr>
              </a:solidFill>
            </a:endParaRPr>
          </a:p>
        </p:txBody>
      </p:sp>
    </p:spTree>
    <p:extLst>
      <p:ext uri="{BB962C8B-B14F-4D97-AF65-F5344CB8AC3E}">
        <p14:creationId xmlns:p14="http://schemas.microsoft.com/office/powerpoint/2010/main" val="3528375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err="1" smtClean="0"/>
              <a:t>Respone</a:t>
            </a:r>
            <a:r>
              <a:rPr lang="en-US" altLang="zh-CN" dirty="0" smtClean="0"/>
              <a:t> of Post</a:t>
            </a:r>
            <a:endParaRPr lang="zh-CN" altLang="en-US" dirty="0"/>
          </a:p>
        </p:txBody>
      </p:sp>
      <p:pic>
        <p:nvPicPr>
          <p:cNvPr id="5" name="Picture 4"/>
          <p:cNvPicPr>
            <a:picLocks noChangeAspect="1"/>
          </p:cNvPicPr>
          <p:nvPr/>
        </p:nvPicPr>
        <p:blipFill>
          <a:blip r:embed="rId3"/>
          <a:stretch>
            <a:fillRect/>
          </a:stretch>
        </p:blipFill>
        <p:spPr>
          <a:xfrm>
            <a:off x="767321" y="2022958"/>
            <a:ext cx="10694303" cy="4163991"/>
          </a:xfrm>
          <a:prstGeom prst="rect">
            <a:avLst/>
          </a:prstGeom>
        </p:spPr>
      </p:pic>
      <p:sp>
        <p:nvSpPr>
          <p:cNvPr id="6"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Purchase </a:t>
            </a:r>
            <a:r>
              <a:rPr lang="en-US" altLang="zh-CN" sz="3300" b="1" dirty="0" smtClean="0">
                <a:solidFill>
                  <a:schemeClr val="accent4">
                    <a:lumMod val="60000"/>
                    <a:lumOff val="40000"/>
                  </a:schemeClr>
                </a:solidFill>
              </a:rPr>
              <a:t>APPs(3/3)</a:t>
            </a:r>
            <a:endParaRPr lang="en-US" altLang="zh-CN" sz="3300" b="1" dirty="0">
              <a:solidFill>
                <a:schemeClr val="accent4">
                  <a:lumMod val="60000"/>
                  <a:lumOff val="40000"/>
                </a:schemeClr>
              </a:solidFill>
            </a:endParaRPr>
          </a:p>
        </p:txBody>
      </p:sp>
    </p:spTree>
    <p:extLst>
      <p:ext uri="{BB962C8B-B14F-4D97-AF65-F5344CB8AC3E}">
        <p14:creationId xmlns:p14="http://schemas.microsoft.com/office/powerpoint/2010/main" val="2883269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GET </a:t>
            </a:r>
            <a:r>
              <a:rPr lang="en-US" altLang="zh-CN" dirty="0" err="1" smtClean="0"/>
              <a:t>SongURL</a:t>
            </a:r>
            <a:endParaRPr lang="en-US" altLang="zh-CN" dirty="0" smtClean="0"/>
          </a:p>
          <a:p>
            <a:pPr lvl="1"/>
            <a:r>
              <a:rPr lang="en-US" altLang="zh-CN" dirty="0" smtClean="0"/>
              <a:t>Header: </a:t>
            </a:r>
            <a:r>
              <a:rPr lang="en-US" altLang="zh-CN" dirty="0" err="1" smtClean="0"/>
              <a:t>downloadKey</a:t>
            </a:r>
            <a:endParaRPr lang="zh-CN" altLang="en-US" dirty="0"/>
          </a:p>
        </p:txBody>
      </p:sp>
      <p:sp>
        <p:nvSpPr>
          <p:cNvPr id="5"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a:t>
            </a:r>
            <a:r>
              <a:rPr lang="en-US" altLang="zh-CN" sz="3300" b="1" dirty="0" smtClean="0">
                <a:solidFill>
                  <a:schemeClr val="accent4">
                    <a:lumMod val="60000"/>
                    <a:lumOff val="40000"/>
                  </a:schemeClr>
                </a:solidFill>
              </a:rPr>
              <a:t>Download APPs(1/2)</a:t>
            </a:r>
            <a:endParaRPr lang="en-US" altLang="zh-CN" sz="3300" b="1" dirty="0">
              <a:solidFill>
                <a:schemeClr val="accent4">
                  <a:lumMod val="60000"/>
                  <a:lumOff val="40000"/>
                </a:schemeClr>
              </a:solidFill>
            </a:endParaRPr>
          </a:p>
        </p:txBody>
      </p:sp>
      <p:pic>
        <p:nvPicPr>
          <p:cNvPr id="6" name="Picture 5"/>
          <p:cNvPicPr>
            <a:picLocks noChangeAspect="1"/>
          </p:cNvPicPr>
          <p:nvPr/>
        </p:nvPicPr>
        <p:blipFill>
          <a:blip r:embed="rId3"/>
          <a:stretch>
            <a:fillRect/>
          </a:stretch>
        </p:blipFill>
        <p:spPr>
          <a:xfrm>
            <a:off x="1378559" y="2734408"/>
            <a:ext cx="7781925" cy="2743200"/>
          </a:xfrm>
          <a:prstGeom prst="rect">
            <a:avLst/>
          </a:prstGeom>
        </p:spPr>
      </p:pic>
    </p:spTree>
    <p:extLst>
      <p:ext uri="{BB962C8B-B14F-4D97-AF65-F5344CB8AC3E}">
        <p14:creationId xmlns:p14="http://schemas.microsoft.com/office/powerpoint/2010/main" val="436176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Download Status</a:t>
            </a:r>
          </a:p>
          <a:p>
            <a:pPr lvl="1"/>
            <a:r>
              <a:rPr lang="en-US" altLang="zh-CN" dirty="0" smtClean="0"/>
              <a:t>GET </a:t>
            </a:r>
            <a:r>
              <a:rPr lang="en-US" altLang="zh-CN" dirty="0" err="1" smtClean="0"/>
              <a:t>songDownloadDone</a:t>
            </a:r>
            <a:r>
              <a:rPr lang="en-US" altLang="zh-CN" dirty="0" smtClean="0"/>
              <a:t> with:</a:t>
            </a:r>
          </a:p>
          <a:p>
            <a:pPr lvl="2"/>
            <a:r>
              <a:rPr lang="en-US" altLang="zh-CN" b="1" dirty="0" err="1"/>
              <a:t>songId</a:t>
            </a:r>
            <a:endParaRPr lang="en-US" altLang="zh-CN" b="1" dirty="0"/>
          </a:p>
          <a:p>
            <a:pPr lvl="2"/>
            <a:r>
              <a:rPr lang="en-US" altLang="zh-CN" b="1" dirty="0" err="1"/>
              <a:t>guid</a:t>
            </a:r>
            <a:endParaRPr lang="en-US" altLang="zh-CN" b="1" dirty="0"/>
          </a:p>
          <a:p>
            <a:pPr lvl="2"/>
            <a:r>
              <a:rPr lang="en-US" altLang="zh-CN" b="1" dirty="0"/>
              <a:t>download-id</a:t>
            </a:r>
          </a:p>
          <a:p>
            <a:pPr lvl="2"/>
            <a:endParaRPr lang="en-US" altLang="zh-CN" dirty="0"/>
          </a:p>
          <a:p>
            <a:pPr lvl="1"/>
            <a:endParaRPr lang="en-US" altLang="zh-CN" dirty="0" smtClean="0"/>
          </a:p>
          <a:p>
            <a:pPr lvl="1"/>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a:t>
            </a:r>
            <a:r>
              <a:rPr lang="en-US" altLang="zh-CN" sz="3300" b="1" dirty="0" smtClean="0">
                <a:solidFill>
                  <a:schemeClr val="accent4">
                    <a:lumMod val="60000"/>
                    <a:lumOff val="40000"/>
                  </a:schemeClr>
                </a:solidFill>
              </a:rPr>
              <a:t>Download APPs(2/2)</a:t>
            </a:r>
            <a:endParaRPr lang="en-US" altLang="zh-CN" sz="3300" b="1" dirty="0">
              <a:solidFill>
                <a:schemeClr val="accent4">
                  <a:lumMod val="60000"/>
                  <a:lumOff val="40000"/>
                </a:schemeClr>
              </a:solidFill>
            </a:endParaRPr>
          </a:p>
        </p:txBody>
      </p:sp>
      <p:pic>
        <p:nvPicPr>
          <p:cNvPr id="5" name="Picture 4"/>
          <p:cNvPicPr>
            <a:picLocks noChangeAspect="1"/>
          </p:cNvPicPr>
          <p:nvPr/>
        </p:nvPicPr>
        <p:blipFill>
          <a:blip r:embed="rId3"/>
          <a:stretch>
            <a:fillRect/>
          </a:stretch>
        </p:blipFill>
        <p:spPr>
          <a:xfrm>
            <a:off x="6120630" y="1604963"/>
            <a:ext cx="4410075" cy="2505075"/>
          </a:xfrm>
          <a:prstGeom prst="rect">
            <a:avLst/>
          </a:prstGeom>
        </p:spPr>
      </p:pic>
    </p:spTree>
    <p:extLst>
      <p:ext uri="{BB962C8B-B14F-4D97-AF65-F5344CB8AC3E}">
        <p14:creationId xmlns:p14="http://schemas.microsoft.com/office/powerpoint/2010/main" val="1107953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5434" y="1971675"/>
            <a:ext cx="10787062" cy="4886325"/>
          </a:xfrm>
        </p:spPr>
        <p:txBody>
          <a:bodyPr/>
          <a:lstStyle/>
          <a:p>
            <a:r>
              <a:rPr lang="en-US" altLang="zh-CN" dirty="0" smtClean="0"/>
              <a:t>During </a:t>
            </a:r>
            <a:r>
              <a:rPr lang="en-US" altLang="zh-CN" dirty="0"/>
              <a:t>Apps </a:t>
            </a:r>
            <a:r>
              <a:rPr lang="en-US" altLang="zh-CN" dirty="0" smtClean="0"/>
              <a:t>purchase process, essential properties are needed. However, </a:t>
            </a:r>
            <a:r>
              <a:rPr lang="en-US" altLang="zh-CN" dirty="0" err="1" smtClean="0"/>
              <a:t>Kbsync</a:t>
            </a:r>
            <a:r>
              <a:rPr lang="en-US" altLang="zh-CN" dirty="0" smtClean="0"/>
              <a:t> calculation is the key technology.   </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Summary</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3254064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188965"/>
                <a:ext cx="3708400"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200" dirty="0">
                    <a:solidFill>
                      <a:srgbClr val="FFFF00"/>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10177912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err="1" smtClean="0"/>
              <a:t>Sinf</a:t>
            </a:r>
            <a:r>
              <a:rPr lang="en-US" altLang="zh-CN" dirty="0" smtClean="0"/>
              <a:t>: DRM information</a:t>
            </a:r>
          </a:p>
          <a:p>
            <a:r>
              <a:rPr lang="en-US" altLang="zh-CN" dirty="0"/>
              <a:t>Location: Payload</a:t>
            </a:r>
            <a:r>
              <a:rPr lang="en-US" altLang="zh-CN" dirty="0" smtClean="0"/>
              <a:t>\{*}.</a:t>
            </a:r>
            <a:r>
              <a:rPr lang="en-US" altLang="zh-CN" dirty="0"/>
              <a:t>app\</a:t>
            </a:r>
            <a:r>
              <a:rPr lang="en-US" altLang="zh-CN" dirty="0" err="1"/>
              <a:t>SC_Info</a:t>
            </a:r>
            <a:r>
              <a:rPr lang="en-US" altLang="zh-CN" dirty="0" smtClean="0"/>
              <a:t>\{*}.</a:t>
            </a:r>
            <a:r>
              <a:rPr lang="en-US" altLang="zh-CN" dirty="0" err="1" smtClean="0"/>
              <a:t>sinf</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Purchase </a:t>
            </a:r>
            <a:r>
              <a:rPr lang="en-US" altLang="zh-CN" sz="3300" b="1" dirty="0">
                <a:solidFill>
                  <a:schemeClr val="accent4">
                    <a:lumMod val="60000"/>
                    <a:lumOff val="40000"/>
                  </a:schemeClr>
                </a:solidFill>
              </a:rPr>
              <a:t>– Sign APPs</a:t>
            </a:r>
            <a:endParaRPr lang="zh-CN" altLang="en-US" sz="3300" b="1" dirty="0">
              <a:solidFill>
                <a:schemeClr val="accent4">
                  <a:lumMod val="60000"/>
                  <a:lumOff val="40000"/>
                </a:schemeClr>
              </a:solidFill>
            </a:endParaRPr>
          </a:p>
        </p:txBody>
      </p:sp>
      <p:pic>
        <p:nvPicPr>
          <p:cNvPr id="5" name="Picture 4"/>
          <p:cNvPicPr>
            <a:picLocks noChangeAspect="1"/>
          </p:cNvPicPr>
          <p:nvPr/>
        </p:nvPicPr>
        <p:blipFill>
          <a:blip r:embed="rId3"/>
          <a:stretch>
            <a:fillRect/>
          </a:stretch>
        </p:blipFill>
        <p:spPr>
          <a:xfrm>
            <a:off x="916232" y="3614004"/>
            <a:ext cx="6543675" cy="1704975"/>
          </a:xfrm>
          <a:prstGeom prst="rect">
            <a:avLst/>
          </a:prstGeom>
        </p:spPr>
      </p:pic>
      <p:pic>
        <p:nvPicPr>
          <p:cNvPr id="7" name="Picture 6"/>
          <p:cNvPicPr>
            <a:picLocks noChangeAspect="1"/>
          </p:cNvPicPr>
          <p:nvPr/>
        </p:nvPicPr>
        <p:blipFill>
          <a:blip r:embed="rId4"/>
          <a:stretch>
            <a:fillRect/>
          </a:stretch>
        </p:blipFill>
        <p:spPr>
          <a:xfrm>
            <a:off x="7649545" y="3614004"/>
            <a:ext cx="3829050" cy="1504950"/>
          </a:xfrm>
          <a:prstGeom prst="rect">
            <a:avLst/>
          </a:prstGeom>
        </p:spPr>
      </p:pic>
    </p:spTree>
    <p:extLst>
      <p:ext uri="{BB962C8B-B14F-4D97-AF65-F5344CB8AC3E}">
        <p14:creationId xmlns:p14="http://schemas.microsoft.com/office/powerpoint/2010/main" val="3389573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557463"/>
            <a:ext cx="9601200" cy="3317875"/>
          </a:xfrm>
        </p:spPr>
        <p:txBody>
          <a:bodyPr/>
          <a:lstStyle/>
          <a:p>
            <a:endParaRPr lang="en-US" altLang="zh-CN" sz="2000" dirty="0"/>
          </a:p>
          <a:p>
            <a:endParaRPr lang="en-US" altLang="zh-CN" sz="2000" dirty="0"/>
          </a:p>
        </p:txBody>
      </p:sp>
      <p:sp>
        <p:nvSpPr>
          <p:cNvPr id="8" name="Title 1"/>
          <p:cNvSpPr txBox="1">
            <a:spLocks/>
          </p:cNvSpPr>
          <p:nvPr/>
        </p:nvSpPr>
        <p:spPr>
          <a:xfrm>
            <a:off x="6272858" y="1450731"/>
            <a:ext cx="4798256" cy="1250721"/>
          </a:xfrm>
          <a:prstGeom prst="rect">
            <a:avLst/>
          </a:prstGeom>
        </p:spPr>
        <p:txBody>
          <a:bodyPr/>
          <a:lstStyle>
            <a:lvl1pPr algn="l" defTabSz="914400" rtl="0" eaLnBrk="1" latinLnBrk="0" hangingPunct="1">
              <a:lnSpc>
                <a:spcPct val="90000"/>
              </a:lnSpc>
              <a:spcBef>
                <a:spcPct val="0"/>
              </a:spcBef>
              <a:buNone/>
              <a:defRPr lang="en-US" sz="4400" kern="1200" dirty="0">
                <a:solidFill>
                  <a:schemeClr val="tx1"/>
                </a:solidFill>
                <a:latin typeface="Arial Rounded MT Bold" panose="020F0704030504030204" pitchFamily="34" charset="0"/>
                <a:ea typeface="+mj-ea"/>
                <a:cs typeface="Arial" panose="020B0604020202020204" pitchFamily="34" charset="0"/>
              </a:defRPr>
            </a:lvl1pPr>
          </a:lstStyle>
          <a:p>
            <a:pPr algn="ctr"/>
            <a:r>
              <a:rPr lang="en-US" altLang="zh-CN" sz="3200" dirty="0">
                <a:solidFill>
                  <a:srgbClr val="E5011D"/>
                </a:solidFill>
              </a:rPr>
              <a:t>Moony Li</a:t>
            </a:r>
          </a:p>
          <a:p>
            <a:pPr algn="ctr"/>
            <a:endParaRPr lang="en-US" sz="1000" dirty="0">
              <a:solidFill>
                <a:srgbClr val="E5011D"/>
              </a:solidFill>
            </a:endParaRPr>
          </a:p>
          <a:p>
            <a:pPr marL="457200" indent="-457200">
              <a:buFontTx/>
              <a:buChar char="-"/>
            </a:pPr>
            <a:r>
              <a:rPr lang="en-US" sz="2400" dirty="0">
                <a:solidFill>
                  <a:srgbClr val="000000"/>
                </a:solidFill>
                <a:latin typeface="Arial Unicode MS"/>
                <a:cs typeface="Arial Unicode MS"/>
              </a:rPr>
              <a:t>@</a:t>
            </a:r>
            <a:r>
              <a:rPr lang="en-US" sz="2400" dirty="0" err="1">
                <a:solidFill>
                  <a:srgbClr val="000000"/>
                </a:solidFill>
                <a:latin typeface="Arial Unicode MS"/>
                <a:cs typeface="Arial Unicode MS"/>
              </a:rPr>
              <a:t>Flyic</a:t>
            </a:r>
            <a:endParaRPr lang="en-US" sz="2400" dirty="0">
              <a:solidFill>
                <a:srgbClr val="000000"/>
              </a:solidFill>
              <a:latin typeface="Arial Unicode MS"/>
              <a:cs typeface="Arial Unicode MS"/>
            </a:endParaRPr>
          </a:p>
          <a:p>
            <a:pPr marL="457200" indent="-457200">
              <a:buFontTx/>
              <a:buChar char="-"/>
            </a:pPr>
            <a:r>
              <a:rPr lang="en-US" sz="2400" dirty="0">
                <a:solidFill>
                  <a:srgbClr val="000000"/>
                </a:solidFill>
                <a:latin typeface="Arial Unicode MS"/>
                <a:cs typeface="Arial Unicode MS"/>
              </a:rPr>
              <a:t>8 years security</a:t>
            </a:r>
          </a:p>
          <a:p>
            <a:pPr marL="457200" indent="-457200">
              <a:buFontTx/>
              <a:buChar char="-"/>
            </a:pPr>
            <a:r>
              <a:rPr lang="en-US" sz="2400" dirty="0">
                <a:solidFill>
                  <a:srgbClr val="000000"/>
                </a:solidFill>
                <a:latin typeface="Arial Unicode MS"/>
                <a:cs typeface="Arial Unicode MS"/>
              </a:rPr>
              <a:t>Sandcastle </a:t>
            </a:r>
          </a:p>
          <a:p>
            <a:pPr marL="457200" indent="-457200">
              <a:buFontTx/>
              <a:buChar char="-"/>
            </a:pPr>
            <a:r>
              <a:rPr lang="en-US" sz="2400" dirty="0">
                <a:solidFill>
                  <a:srgbClr val="000000"/>
                </a:solidFill>
                <a:latin typeface="Arial Unicode MS"/>
                <a:cs typeface="Arial Unicode MS"/>
              </a:rPr>
              <a:t>Deep Discovery</a:t>
            </a:r>
          </a:p>
          <a:p>
            <a:pPr marL="457200" indent="-457200">
              <a:buFontTx/>
              <a:buChar char="-"/>
            </a:pPr>
            <a:r>
              <a:rPr lang="en-US" sz="2400" dirty="0">
                <a:solidFill>
                  <a:srgbClr val="000000"/>
                </a:solidFill>
                <a:latin typeface="Arial Unicode MS"/>
                <a:cs typeface="Arial Unicode MS"/>
              </a:rPr>
              <a:t>Exploit Detection</a:t>
            </a:r>
          </a:p>
          <a:p>
            <a:pPr marL="457200" indent="-457200">
              <a:buFontTx/>
              <a:buChar char="-"/>
            </a:pPr>
            <a:r>
              <a:rPr lang="en-US" sz="2400" dirty="0">
                <a:solidFill>
                  <a:srgbClr val="000000"/>
                </a:solidFill>
                <a:latin typeface="Arial Unicode MS"/>
                <a:cs typeface="Arial Unicode MS"/>
              </a:rPr>
              <a:t>Mac/Windows Kernel </a:t>
            </a:r>
          </a:p>
          <a:p>
            <a:pPr marL="457200" indent="-457200">
              <a:buFontTx/>
              <a:buChar char="-"/>
            </a:pPr>
            <a:r>
              <a:rPr lang="en-US" sz="2400" dirty="0">
                <a:solidFill>
                  <a:srgbClr val="000000"/>
                </a:solidFill>
                <a:latin typeface="Arial Unicode MS"/>
                <a:cs typeface="Arial Unicode MS"/>
              </a:rPr>
              <a:t>iOS/Android Vulnerability</a:t>
            </a:r>
          </a:p>
          <a:p>
            <a:pPr marL="457200" indent="-457200">
              <a:buFontTx/>
              <a:buChar char="-"/>
            </a:pPr>
            <a:endParaRPr lang="en-US" sz="2800" dirty="0">
              <a:latin typeface="Arial Unicode MS"/>
              <a:cs typeface="Arial Unicode MS"/>
            </a:endParaRPr>
          </a:p>
        </p:txBody>
      </p:sp>
      <p:pic>
        <p:nvPicPr>
          <p:cNvPr id="7" name="Picture 6" descr="file:///C:/Users/moony_li/AppData/Local/Microsoft/Windows/Temporary%20Internet%20Files/Content.IE5/HDA2KA64/IMG_20160905_101507[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753" r="307"/>
          <a:stretch/>
        </p:blipFill>
        <p:spPr bwMode="auto">
          <a:xfrm>
            <a:off x="1559765" y="863998"/>
            <a:ext cx="3511052" cy="484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367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2065052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APPs </a:t>
            </a:r>
            <a:r>
              <a:rPr lang="en-US" altLang="zh-CN" dirty="0"/>
              <a:t>Crack Server</a:t>
            </a:r>
          </a:p>
          <a:p>
            <a:pPr lvl="1"/>
            <a:r>
              <a:rPr lang="en-US" altLang="zh-CN" dirty="0"/>
              <a:t>iOS device authorization</a:t>
            </a:r>
          </a:p>
          <a:p>
            <a:pPr lvl="1"/>
            <a:r>
              <a:rPr lang="en-US" altLang="zh-CN" dirty="0"/>
              <a:t>PC authorization</a:t>
            </a:r>
            <a:endParaRPr lang="zh-CN" altLang="en-US" dirty="0"/>
          </a:p>
          <a:p>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APPs Crack Server </a:t>
            </a:r>
            <a:r>
              <a:rPr lang="en-US" altLang="zh-CN" sz="3300" b="1" dirty="0">
                <a:solidFill>
                  <a:schemeClr val="accent4">
                    <a:lumMod val="60000"/>
                    <a:lumOff val="40000"/>
                  </a:schemeClr>
                </a:solidFill>
              </a:rPr>
              <a:t>– </a:t>
            </a:r>
            <a:r>
              <a:rPr lang="en-US" altLang="zh-CN" sz="3300" b="1" dirty="0" smtClean="0">
                <a:solidFill>
                  <a:schemeClr val="accent4">
                    <a:lumMod val="60000"/>
                    <a:lumOff val="40000"/>
                  </a:schemeClr>
                </a:solidFill>
              </a:rPr>
              <a:t>Overview</a:t>
            </a:r>
            <a:endParaRPr lang="zh-CN" altLang="en-US" sz="3300" b="1" dirty="0">
              <a:solidFill>
                <a:schemeClr val="accent4">
                  <a:lumMod val="60000"/>
                  <a:lumOff val="40000"/>
                </a:schemeClr>
              </a:solidFill>
            </a:endParaRPr>
          </a:p>
        </p:txBody>
      </p:sp>
      <p:pic>
        <p:nvPicPr>
          <p:cNvPr id="6" name="Picture 5"/>
          <p:cNvPicPr>
            <a:picLocks noChangeAspect="1"/>
          </p:cNvPicPr>
          <p:nvPr/>
        </p:nvPicPr>
        <p:blipFill>
          <a:blip r:embed="rId3"/>
          <a:stretch>
            <a:fillRect/>
          </a:stretch>
        </p:blipFill>
        <p:spPr>
          <a:xfrm>
            <a:off x="6902853" y="1363786"/>
            <a:ext cx="2768681" cy="4896337"/>
          </a:xfrm>
          <a:prstGeom prst="rect">
            <a:avLst/>
          </a:prstGeom>
        </p:spPr>
      </p:pic>
    </p:spTree>
    <p:extLst>
      <p:ext uri="{BB962C8B-B14F-4D97-AF65-F5344CB8AC3E}">
        <p14:creationId xmlns:p14="http://schemas.microsoft.com/office/powerpoint/2010/main" val="3628861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err="1" smtClean="0"/>
              <a:t>StoreServices.framework</a:t>
            </a:r>
            <a:endParaRPr lang="en-US" altLang="zh-CN" dirty="0" smtClean="0"/>
          </a:p>
          <a:p>
            <a:pPr lvl="1"/>
            <a:r>
              <a:rPr lang="en-US" altLang="zh-CN" dirty="0" err="1" smtClean="0"/>
              <a:t>SSAuthenticationContext</a:t>
            </a:r>
            <a:endParaRPr lang="en-US" altLang="zh-CN" dirty="0" smtClean="0"/>
          </a:p>
          <a:p>
            <a:pPr lvl="2"/>
            <a:r>
              <a:rPr lang="en-US" altLang="zh-CN" dirty="0" err="1" smtClean="0"/>
              <a:t>setAccountName</a:t>
            </a:r>
            <a:endParaRPr lang="en-US" altLang="zh-CN" dirty="0" smtClean="0"/>
          </a:p>
          <a:p>
            <a:pPr lvl="2"/>
            <a:r>
              <a:rPr lang="en-US" altLang="zh-CN" dirty="0" err="1" smtClean="0"/>
              <a:t>setInitialPassword</a:t>
            </a:r>
            <a:endParaRPr lang="en-US" altLang="zh-CN" dirty="0" smtClean="0"/>
          </a:p>
          <a:p>
            <a:pPr lvl="2"/>
            <a:r>
              <a:rPr lang="en-US" altLang="zh-CN" dirty="0" err="1"/>
              <a:t>setPreferredITunesStoreClient</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err="1" smtClean="0">
                <a:solidFill>
                  <a:schemeClr val="accent4">
                    <a:lumMod val="60000"/>
                    <a:lumOff val="40000"/>
                  </a:schemeClr>
                </a:solidFill>
              </a:rPr>
              <a:t>iDevice</a:t>
            </a:r>
            <a:r>
              <a:rPr lang="en-US" altLang="zh-CN" sz="3300" b="1" dirty="0" smtClean="0">
                <a:solidFill>
                  <a:schemeClr val="accent4">
                    <a:lumMod val="60000"/>
                    <a:lumOff val="40000"/>
                  </a:schemeClr>
                </a:solidFill>
              </a:rPr>
              <a:t> authorization</a:t>
            </a:r>
            <a:endParaRPr lang="zh-CN" altLang="en-US" sz="3300" b="1" dirty="0">
              <a:solidFill>
                <a:schemeClr val="accent4">
                  <a:lumMod val="60000"/>
                  <a:lumOff val="40000"/>
                </a:schemeClr>
              </a:solidFill>
            </a:endParaRPr>
          </a:p>
        </p:txBody>
      </p:sp>
      <p:pic>
        <p:nvPicPr>
          <p:cNvPr id="5" name="AppleID_auto_sign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70152" y="1239961"/>
            <a:ext cx="2743622" cy="4889623"/>
          </a:xfrm>
          <a:prstGeom prst="rect">
            <a:avLst/>
          </a:prstGeom>
        </p:spPr>
      </p:pic>
    </p:spTree>
    <p:extLst>
      <p:ext uri="{BB962C8B-B14F-4D97-AF65-F5344CB8AC3E}">
        <p14:creationId xmlns:p14="http://schemas.microsoft.com/office/powerpoint/2010/main" val="2655128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Two Steps:</a:t>
            </a:r>
          </a:p>
          <a:p>
            <a:pPr lvl="1"/>
            <a:r>
              <a:rPr lang="en-US" altLang="zh-CN" dirty="0" smtClean="0"/>
              <a:t>Machine authorize authenticate </a:t>
            </a:r>
          </a:p>
          <a:p>
            <a:pPr lvl="1"/>
            <a:r>
              <a:rPr lang="en-US" altLang="zh-CN" dirty="0" smtClean="0"/>
              <a:t>Authorize machine</a:t>
            </a:r>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PC authorization</a:t>
            </a:r>
            <a:endParaRPr lang="zh-CN" altLang="en-US" sz="3300" b="1" dirty="0">
              <a:solidFill>
                <a:schemeClr val="accent4">
                  <a:lumMod val="60000"/>
                  <a:lumOff val="40000"/>
                </a:schemeClr>
              </a:solidFill>
            </a:endParaRPr>
          </a:p>
        </p:txBody>
      </p:sp>
      <p:pic>
        <p:nvPicPr>
          <p:cNvPr id="7" name="Picture 6"/>
          <p:cNvPicPr>
            <a:picLocks noChangeAspect="1"/>
          </p:cNvPicPr>
          <p:nvPr/>
        </p:nvPicPr>
        <p:blipFill>
          <a:blip r:embed="rId3"/>
          <a:stretch>
            <a:fillRect/>
          </a:stretch>
        </p:blipFill>
        <p:spPr>
          <a:xfrm>
            <a:off x="1267642" y="3547341"/>
            <a:ext cx="9705975" cy="438150"/>
          </a:xfrm>
          <a:prstGeom prst="rect">
            <a:avLst/>
          </a:prstGeom>
        </p:spPr>
      </p:pic>
    </p:spTree>
    <p:extLst>
      <p:ext uri="{BB962C8B-B14F-4D97-AF65-F5344CB8AC3E}">
        <p14:creationId xmlns:p14="http://schemas.microsoft.com/office/powerpoint/2010/main" val="1417179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a:t>POST /WebObjects/</a:t>
            </a:r>
            <a:r>
              <a:rPr lang="en-US" altLang="zh-CN" dirty="0" err="1"/>
              <a:t>MZFinance.woa</a:t>
            </a:r>
            <a:r>
              <a:rPr lang="en-US" altLang="zh-CN" dirty="0"/>
              <a:t>/</a:t>
            </a:r>
            <a:r>
              <a:rPr lang="en-US" altLang="zh-CN" dirty="0" err="1"/>
              <a:t>wa</a:t>
            </a:r>
            <a:r>
              <a:rPr lang="en-US" altLang="zh-CN" dirty="0"/>
              <a:t>/authenticate </a:t>
            </a:r>
            <a:r>
              <a:rPr lang="en-US" altLang="zh-CN" dirty="0" smtClean="0"/>
              <a:t>HTTP/1.1</a:t>
            </a:r>
          </a:p>
          <a:p>
            <a:pPr lvl="1"/>
            <a:r>
              <a:rPr lang="en-US" altLang="zh-CN" dirty="0" smtClean="0"/>
              <a:t>Post data</a:t>
            </a:r>
          </a:p>
          <a:p>
            <a:pPr lvl="2"/>
            <a:r>
              <a:rPr lang="en-US" altLang="zh-CN" dirty="0" err="1" smtClean="0"/>
              <a:t>Dsid</a:t>
            </a:r>
            <a:endParaRPr lang="en-US" altLang="zh-CN" dirty="0" smtClean="0"/>
          </a:p>
          <a:p>
            <a:pPr lvl="2"/>
            <a:r>
              <a:rPr lang="en-US" altLang="zh-CN" dirty="0" smtClean="0"/>
              <a:t>Why: </a:t>
            </a:r>
            <a:r>
              <a:rPr lang="en-US" altLang="zh-CN" dirty="0" err="1" smtClean="0"/>
              <a:t>machineAuthorize</a:t>
            </a:r>
            <a:endParaRPr lang="en-US" altLang="zh-CN" dirty="0" smtClean="0"/>
          </a:p>
          <a:p>
            <a:pPr lvl="1"/>
            <a:endParaRPr lang="en-US" altLang="zh-CN" dirty="0" smtClean="0"/>
          </a:p>
          <a:p>
            <a:pPr lvl="1"/>
            <a:r>
              <a:rPr lang="en-US" altLang="zh-CN" dirty="0" smtClean="0"/>
              <a:t>Post header</a:t>
            </a:r>
          </a:p>
          <a:p>
            <a:pPr lvl="2"/>
            <a:r>
              <a:rPr lang="en-US" altLang="zh-CN" dirty="0" err="1" smtClean="0"/>
              <a:t>ActionSignature</a:t>
            </a:r>
            <a:endParaRPr lang="zh-CN" altLang="en-US" dirty="0"/>
          </a:p>
        </p:txBody>
      </p:sp>
      <p:sp>
        <p:nvSpPr>
          <p:cNvPr id="5"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PC authorization – Step1 </a:t>
            </a:r>
            <a:endParaRPr lang="zh-CN" altLang="en-US" sz="3300" b="1" dirty="0">
              <a:solidFill>
                <a:schemeClr val="accent4">
                  <a:lumMod val="60000"/>
                  <a:lumOff val="40000"/>
                </a:schemeClr>
              </a:solidFill>
            </a:endParaRPr>
          </a:p>
        </p:txBody>
      </p:sp>
      <p:pic>
        <p:nvPicPr>
          <p:cNvPr id="9" name="Picture 8"/>
          <p:cNvPicPr>
            <a:picLocks noChangeAspect="1"/>
          </p:cNvPicPr>
          <p:nvPr/>
        </p:nvPicPr>
        <p:blipFill>
          <a:blip r:embed="rId3"/>
          <a:stretch>
            <a:fillRect/>
          </a:stretch>
        </p:blipFill>
        <p:spPr>
          <a:xfrm>
            <a:off x="5383457" y="2028093"/>
            <a:ext cx="5610225" cy="4191000"/>
          </a:xfrm>
          <a:prstGeom prst="rect">
            <a:avLst/>
          </a:prstGeom>
        </p:spPr>
      </p:pic>
      <p:pic>
        <p:nvPicPr>
          <p:cNvPr id="7" name="Picture 6"/>
          <p:cNvPicPr>
            <a:picLocks noChangeAspect="1"/>
          </p:cNvPicPr>
          <p:nvPr/>
        </p:nvPicPr>
        <p:blipFill>
          <a:blip r:embed="rId4"/>
          <a:stretch>
            <a:fillRect/>
          </a:stretch>
        </p:blipFill>
        <p:spPr>
          <a:xfrm>
            <a:off x="8188569" y="2626457"/>
            <a:ext cx="3829050" cy="3771900"/>
          </a:xfrm>
          <a:prstGeom prst="rect">
            <a:avLst/>
          </a:prstGeom>
        </p:spPr>
      </p:pic>
    </p:spTree>
    <p:extLst>
      <p:ext uri="{BB962C8B-B14F-4D97-AF65-F5344CB8AC3E}">
        <p14:creationId xmlns:p14="http://schemas.microsoft.com/office/powerpoint/2010/main" val="12191616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a:t>POST /</a:t>
            </a:r>
            <a:r>
              <a:rPr lang="en-US" altLang="zh-CN" dirty="0" smtClean="0"/>
              <a:t>WebObjects/</a:t>
            </a:r>
            <a:r>
              <a:rPr lang="en-US" altLang="zh-CN" dirty="0" err="1" smtClean="0"/>
              <a:t>MZFinance.woa</a:t>
            </a:r>
            <a:r>
              <a:rPr lang="en-US" altLang="zh-CN" dirty="0" smtClean="0"/>
              <a:t>/</a:t>
            </a:r>
            <a:r>
              <a:rPr lang="en-US" altLang="zh-CN" dirty="0" err="1" smtClean="0"/>
              <a:t>wa</a:t>
            </a:r>
            <a:r>
              <a:rPr lang="en-US" altLang="zh-CN" dirty="0" smtClean="0"/>
              <a:t>/</a:t>
            </a:r>
            <a:r>
              <a:rPr lang="en-US" altLang="zh-CN" dirty="0" err="1" smtClean="0"/>
              <a:t>authorizeMachine</a:t>
            </a:r>
            <a:r>
              <a:rPr lang="en-US" altLang="zh-CN" dirty="0" smtClean="0"/>
              <a:t> HTTP/1.1</a:t>
            </a:r>
          </a:p>
          <a:p>
            <a:pPr lvl="1"/>
            <a:r>
              <a:rPr lang="en-US" altLang="zh-CN" dirty="0" err="1" smtClean="0"/>
              <a:t>guid</a:t>
            </a:r>
            <a:endParaRPr lang="en-US" altLang="zh-CN" dirty="0" smtClean="0"/>
          </a:p>
          <a:p>
            <a:pPr lvl="1"/>
            <a:r>
              <a:rPr lang="en-US" altLang="zh-CN" dirty="0" err="1" smtClean="0"/>
              <a:t>kbsync</a:t>
            </a:r>
            <a:endParaRPr lang="zh-CN" altLang="en-US" dirty="0"/>
          </a:p>
        </p:txBody>
      </p:sp>
      <p:pic>
        <p:nvPicPr>
          <p:cNvPr id="5" name="Picture 4"/>
          <p:cNvPicPr>
            <a:picLocks noChangeAspect="1"/>
          </p:cNvPicPr>
          <p:nvPr/>
        </p:nvPicPr>
        <p:blipFill>
          <a:blip r:embed="rId3"/>
          <a:stretch>
            <a:fillRect/>
          </a:stretch>
        </p:blipFill>
        <p:spPr>
          <a:xfrm>
            <a:off x="726594" y="2936264"/>
            <a:ext cx="4819650" cy="3095625"/>
          </a:xfrm>
          <a:prstGeom prst="rect">
            <a:avLst/>
          </a:prstGeom>
        </p:spPr>
      </p:pic>
      <p:pic>
        <p:nvPicPr>
          <p:cNvPr id="7" name="Picture 6"/>
          <p:cNvPicPr>
            <a:picLocks noChangeAspect="1"/>
          </p:cNvPicPr>
          <p:nvPr/>
        </p:nvPicPr>
        <p:blipFill>
          <a:blip r:embed="rId4"/>
          <a:stretch>
            <a:fillRect/>
          </a:stretch>
        </p:blipFill>
        <p:spPr>
          <a:xfrm>
            <a:off x="4386262" y="2936264"/>
            <a:ext cx="4333875" cy="3476625"/>
          </a:xfrm>
          <a:prstGeom prst="rect">
            <a:avLst/>
          </a:prstGeom>
        </p:spPr>
      </p:pic>
      <p:pic>
        <p:nvPicPr>
          <p:cNvPr id="9" name="Picture 8"/>
          <p:cNvPicPr>
            <a:picLocks noChangeAspect="1"/>
          </p:cNvPicPr>
          <p:nvPr/>
        </p:nvPicPr>
        <p:blipFill>
          <a:blip r:embed="rId5"/>
          <a:stretch>
            <a:fillRect/>
          </a:stretch>
        </p:blipFill>
        <p:spPr>
          <a:xfrm>
            <a:off x="7016995" y="2920644"/>
            <a:ext cx="4857750" cy="3000375"/>
          </a:xfrm>
          <a:prstGeom prst="rect">
            <a:avLst/>
          </a:prstGeom>
        </p:spPr>
      </p:pic>
      <p:sp>
        <p:nvSpPr>
          <p:cNvPr id="10"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300" b="1" dirty="0" smtClean="0">
                <a:solidFill>
                  <a:schemeClr val="accent4">
                    <a:lumMod val="60000"/>
                    <a:lumOff val="40000"/>
                  </a:schemeClr>
                </a:solidFill>
              </a:rPr>
              <a:t>PC authorization – Step2</a:t>
            </a:r>
            <a:endParaRPr lang="zh-CN" altLang="en-US" sz="3300" b="1" dirty="0">
              <a:solidFill>
                <a:schemeClr val="accent4">
                  <a:lumMod val="60000"/>
                  <a:lumOff val="40000"/>
                </a:schemeClr>
              </a:solidFill>
            </a:endParaRPr>
          </a:p>
        </p:txBody>
      </p:sp>
    </p:spTree>
    <p:extLst>
      <p:ext uri="{BB962C8B-B14F-4D97-AF65-F5344CB8AC3E}">
        <p14:creationId xmlns:p14="http://schemas.microsoft.com/office/powerpoint/2010/main" val="4021706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39096"/>
            <a:ext cx="7940855" cy="4827294"/>
            <a:chOff x="1018500" y="1676041"/>
            <a:chExt cx="7940855" cy="4827294"/>
          </a:xfrm>
        </p:grpSpPr>
        <p:grpSp>
          <p:nvGrpSpPr>
            <p:cNvPr id="46" name="Group 45"/>
            <p:cNvGrpSpPr/>
            <p:nvPr/>
          </p:nvGrpSpPr>
          <p:grpSpPr>
            <a:xfrm>
              <a:off x="1018500" y="1676041"/>
              <a:ext cx="7899997" cy="4827294"/>
              <a:chOff x="1018500" y="1676041"/>
              <a:chExt cx="7899997" cy="4827294"/>
            </a:xfrm>
          </p:grpSpPr>
          <p:sp>
            <p:nvSpPr>
              <p:cNvPr id="41" name="Rectangle 2"/>
              <p:cNvSpPr>
                <a:spLocks noChangeArrowheads="1"/>
              </p:cNvSpPr>
              <p:nvPr/>
            </p:nvSpPr>
            <p:spPr bwMode="auto">
              <a:xfrm>
                <a:off x="3809390" y="4141085"/>
                <a:ext cx="4603366" cy="802613"/>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2"/>
              <p:cNvSpPr>
                <a:spLocks noChangeArrowheads="1"/>
              </p:cNvSpPr>
              <p:nvPr/>
            </p:nvSpPr>
            <p:spPr bwMode="auto">
              <a:xfrm>
                <a:off x="4053993" y="3423922"/>
                <a:ext cx="4326996" cy="632579"/>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endParaRPr lang="en-US" altLang="zh-CN" sz="1600" dirty="0">
                  <a:solidFill>
                    <a:schemeClr val="bg1"/>
                  </a:solidFill>
                  <a:latin typeface="Arial Rounded MT Bold" panose="020F0704030504030204" pitchFamily="34" charset="0"/>
                  <a:cs typeface="Arial" panose="020B0604020202020204" pitchFamily="34" charset="0"/>
                </a:endParaRPr>
              </a:p>
              <a:p>
                <a:pPr lvl="1"/>
                <a:endParaRPr lang="en-US" altLang="zh-CN" sz="1600" dirty="0">
                  <a:solidFill>
                    <a:schemeClr val="bg1"/>
                  </a:solidFill>
                  <a:latin typeface="Arial Rounded MT Bold" panose="020F0704030504030204" pitchFamily="34" charset="0"/>
                  <a:cs typeface="Arial" panose="020B0604020202020204" pitchFamily="34" charset="0"/>
                </a:endParaRPr>
              </a:p>
            </p:txBody>
          </p:sp>
          <p:sp>
            <p:nvSpPr>
              <p:cNvPr id="33" name="Rectangle 2"/>
              <p:cNvSpPr>
                <a:spLocks noChangeArrowheads="1"/>
              </p:cNvSpPr>
              <p:nvPr/>
            </p:nvSpPr>
            <p:spPr bwMode="auto">
              <a:xfrm>
                <a:off x="3954933" y="2259336"/>
                <a:ext cx="4426055" cy="1080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7" name="Rectangle 2"/>
              <p:cNvSpPr>
                <a:spLocks noChangeArrowheads="1"/>
              </p:cNvSpPr>
              <p:nvPr/>
            </p:nvSpPr>
            <p:spPr bwMode="auto">
              <a:xfrm>
                <a:off x="2818499" y="1680458"/>
                <a:ext cx="5562489" cy="522000"/>
              </a:xfrm>
              <a:prstGeom prst="rect">
                <a:avLst/>
              </a:prstGeom>
              <a:solidFill>
                <a:schemeClr val="accent2">
                  <a:lumMod val="75000"/>
                </a:schemeClr>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3"/>
              <p:cNvSpPr>
                <a:spLocks noChangeArrowheads="1"/>
              </p:cNvSpPr>
              <p:nvPr/>
            </p:nvSpPr>
            <p:spPr bwMode="auto">
              <a:xfrm>
                <a:off x="8117497" y="1676041"/>
                <a:ext cx="522000" cy="522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9"/>
              <p:cNvSpPr>
                <a:spLocks noChangeArrowheads="1"/>
              </p:cNvSpPr>
              <p:nvPr/>
            </p:nvSpPr>
            <p:spPr bwMode="auto">
              <a:xfrm>
                <a:off x="7838497" y="2256268"/>
                <a:ext cx="1080000" cy="10800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17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Auto Crawler System</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6" name="Text Box 22"/>
              <p:cNvSpPr txBox="1">
                <a:spLocks noChangeArrowheads="1"/>
              </p:cNvSpPr>
              <p:nvPr/>
            </p:nvSpPr>
            <p:spPr bwMode="auto">
              <a:xfrm>
                <a:off x="8170012" y="1734669"/>
                <a:ext cx="708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01</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
            <p:nvSpPr>
              <p:cNvPr id="35" name="Rectangle 18"/>
              <p:cNvSpPr>
                <a:spLocks noChangeArrowheads="1"/>
              </p:cNvSpPr>
              <p:nvPr/>
            </p:nvSpPr>
            <p:spPr bwMode="auto">
              <a:xfrm>
                <a:off x="4704355" y="2253617"/>
                <a:ext cx="37084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Download Crawler</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initialize</a:t>
                </a:r>
              </a:p>
              <a:p>
                <a:pPr marL="857250" lvl="1">
                  <a:lnSpc>
                    <a:spcPct val="120000"/>
                  </a:lnSpc>
                  <a:buFont typeface="Wingdings" panose="05000000000000000000" pitchFamily="2" charset="2"/>
                  <a:buChar char="Ø"/>
                </a:pPr>
                <a:r>
                  <a:rPr lang="en-US" altLang="zh-CN" sz="1000" dirty="0" smtClean="0">
                    <a:solidFill>
                      <a:schemeClr val="bg1"/>
                    </a:solidFill>
                    <a:latin typeface="Arial Rounded MT Bold" panose="020F0704030504030204" pitchFamily="34" charset="0"/>
                    <a:cs typeface="Arial" panose="020B0604020202020204" pitchFamily="34" charset="0"/>
                  </a:rPr>
                  <a:t>Apple </a:t>
                </a:r>
                <a:r>
                  <a:rPr lang="en-US" altLang="zh-CN" sz="1000" dirty="0">
                    <a:solidFill>
                      <a:schemeClr val="bg1"/>
                    </a:solidFill>
                    <a:latin typeface="Arial Rounded MT Bold" panose="020F0704030504030204" pitchFamily="34" charset="0"/>
                    <a:cs typeface="Arial" panose="020B0604020202020204" pitchFamily="34" charset="0"/>
                  </a:rPr>
                  <a:t>ID sign in</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App purchase</a:t>
                </a:r>
              </a:p>
              <a:p>
                <a:pPr marL="857250" lvl="1">
                  <a:lnSpc>
                    <a:spcPct val="120000"/>
                  </a:lnSpc>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Sign the APPs</a:t>
                </a:r>
              </a:p>
            </p:txBody>
          </p:sp>
          <p:sp>
            <p:nvSpPr>
              <p:cNvPr id="38" name="Rectangle 18"/>
              <p:cNvSpPr>
                <a:spLocks noChangeArrowheads="1"/>
              </p:cNvSpPr>
              <p:nvPr/>
            </p:nvSpPr>
            <p:spPr bwMode="auto">
              <a:xfrm>
                <a:off x="4708124" y="3410565"/>
                <a:ext cx="370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App </a:t>
                </a:r>
                <a:r>
                  <a:rPr lang="en-US" altLang="zh-CN" sz="1800" dirty="0">
                    <a:solidFill>
                      <a:schemeClr val="bg1"/>
                    </a:solidFill>
                    <a:latin typeface="Arial Rounded MT Bold" panose="020F0704030504030204" pitchFamily="34" charset="0"/>
                    <a:cs typeface="Arial" panose="020B0604020202020204" pitchFamily="34" charset="0"/>
                  </a:rPr>
                  <a:t>Crack Server</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iOS device Authorization</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PC Authorization</a:t>
                </a:r>
              </a:p>
            </p:txBody>
          </p:sp>
          <p:sp>
            <p:nvSpPr>
              <p:cNvPr id="39" name="Oval 9"/>
              <p:cNvSpPr>
                <a:spLocks noChangeArrowheads="1"/>
              </p:cNvSpPr>
              <p:nvPr/>
            </p:nvSpPr>
            <p:spPr bwMode="auto">
              <a:xfrm>
                <a:off x="8061697" y="3414606"/>
                <a:ext cx="633600" cy="633600"/>
              </a:xfrm>
              <a:prstGeom prst="ellipse">
                <a:avLst/>
              </a:prstGeom>
              <a:solidFill>
                <a:schemeClr val="accent2">
                  <a:lumMod val="75000"/>
                </a:schemeClr>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Rectangle 18"/>
              <p:cNvSpPr>
                <a:spLocks noChangeArrowheads="1"/>
              </p:cNvSpPr>
              <p:nvPr/>
            </p:nvSpPr>
            <p:spPr bwMode="auto">
              <a:xfrm>
                <a:off x="4705986" y="4121076"/>
                <a:ext cx="307171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Best practice</a:t>
                </a:r>
              </a:p>
              <a:p>
                <a:pPr lvl="1">
                  <a:buFont typeface="Wingdings" panose="05000000000000000000" pitchFamily="2" charset="2"/>
                  <a:buChar char="Ø"/>
                </a:pPr>
                <a:r>
                  <a:rPr lang="en-US" altLang="zh-CN" sz="1000" dirty="0" smtClean="0">
                    <a:solidFill>
                      <a:schemeClr val="bg1"/>
                    </a:solidFill>
                    <a:latin typeface="Arial Rounded MT Bold" panose="020F0704030504030204" pitchFamily="34" charset="0"/>
                    <a:ea typeface="+mn-ea"/>
                    <a:cs typeface="Arial" panose="020B0604020202020204" pitchFamily="34" charset="0"/>
                  </a:rPr>
                  <a:t>for </a:t>
                </a:r>
                <a:r>
                  <a:rPr lang="en-US" altLang="zh-CN" sz="1000" dirty="0">
                    <a:solidFill>
                      <a:schemeClr val="bg1"/>
                    </a:solidFill>
                    <a:latin typeface="Arial Rounded MT Bold" panose="020F0704030504030204" pitchFamily="34" charset="0"/>
                    <a:ea typeface="+mn-ea"/>
                    <a:cs typeface="Arial" panose="020B0604020202020204" pitchFamily="34" charset="0"/>
                  </a:rPr>
                  <a:t>Anti-Anti </a:t>
                </a:r>
                <a:r>
                  <a:rPr lang="en-US" altLang="zh-CN" sz="1000" dirty="0" smtClean="0">
                    <a:solidFill>
                      <a:schemeClr val="bg1"/>
                    </a:solidFill>
                    <a:latin typeface="Arial Rounded MT Bold" panose="020F0704030504030204" pitchFamily="34" charset="0"/>
                    <a:ea typeface="+mn-ea"/>
                    <a:cs typeface="Arial" panose="020B0604020202020204" pitchFamily="34" charset="0"/>
                  </a:rPr>
                  <a:t>Crawl</a:t>
                </a:r>
              </a:p>
              <a:p>
                <a:pPr lvl="1">
                  <a:buFont typeface="Wingdings" panose="05000000000000000000" pitchFamily="2" charset="2"/>
                  <a:buChar char="Ø"/>
                </a:pPr>
                <a:r>
                  <a:rPr lang="en-US" altLang="zh-CN" sz="1000" dirty="0">
                    <a:solidFill>
                      <a:schemeClr val="bg1"/>
                    </a:solidFill>
                    <a:latin typeface="Arial Rounded MT Bold" panose="020F0704030504030204" pitchFamily="34" charset="0"/>
                    <a:cs typeface="Arial" panose="020B0604020202020204" pitchFamily="34" charset="0"/>
                  </a:rPr>
                  <a:t>for </a:t>
                </a:r>
                <a:r>
                  <a:rPr lang="en-US" altLang="zh-CN" sz="1000" dirty="0" smtClean="0">
                    <a:solidFill>
                      <a:schemeClr val="bg1"/>
                    </a:solidFill>
                    <a:latin typeface="Arial Rounded MT Bold" panose="020F0704030504030204" pitchFamily="34" charset="0"/>
                    <a:cs typeface="Arial" panose="020B0604020202020204" pitchFamily="34" charset="0"/>
                  </a:rPr>
                  <a:t>Apple ID Activation</a:t>
                </a:r>
              </a:p>
              <a:p>
                <a:pPr lvl="1"/>
                <a:endParaRPr lang="en-US" altLang="zh-CN" sz="1400" dirty="0">
                  <a:solidFill>
                    <a:schemeClr val="bg1"/>
                  </a:solidFill>
                  <a:latin typeface="Arial Rounded MT Bold" panose="020F0704030504030204" pitchFamily="34" charset="0"/>
                  <a:ea typeface="+mn-ea"/>
                  <a:cs typeface="Arial" panose="020B0604020202020204" pitchFamily="34" charset="0"/>
                </a:endParaRPr>
              </a:p>
            </p:txBody>
          </p:sp>
          <p:sp>
            <p:nvSpPr>
              <p:cNvPr id="44" name="Oval 9"/>
              <p:cNvSpPr>
                <a:spLocks noChangeArrowheads="1"/>
              </p:cNvSpPr>
              <p:nvPr/>
            </p:nvSpPr>
            <p:spPr bwMode="auto">
              <a:xfrm>
                <a:off x="7977097" y="4130590"/>
                <a:ext cx="802800" cy="8028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5" name="Text Box 24"/>
            <p:cNvSpPr txBox="1">
              <a:spLocks noChangeArrowheads="1"/>
            </p:cNvSpPr>
            <p:nvPr/>
          </p:nvSpPr>
          <p:spPr bwMode="auto">
            <a:xfrm>
              <a:off x="8194034" y="4385433"/>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4</a:t>
              </a:r>
              <a:endParaRPr lang="zh-CN" altLang="zh-CN" sz="1800" b="1" dirty="0">
                <a:solidFill>
                  <a:schemeClr val="bg1"/>
                </a:solidFill>
              </a:endParaRPr>
            </a:p>
          </p:txBody>
        </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a:solidFill>
                    <a:schemeClr val="bg1"/>
                  </a:solidFill>
                </a:rPr>
                <a:t>03</a:t>
              </a:r>
            </a:p>
          </p:txBody>
        </p:sp>
      </p:grpSp>
    </p:spTree>
    <p:extLst>
      <p:ext uri="{BB962C8B-B14F-4D97-AF65-F5344CB8AC3E}">
        <p14:creationId xmlns:p14="http://schemas.microsoft.com/office/powerpoint/2010/main" val="9154807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7738" y="603250"/>
            <a:ext cx="11244262" cy="752475"/>
          </a:xfrm>
        </p:spPr>
        <p:txBody>
          <a:bodyPr>
            <a:normAutofit/>
          </a:bodyPr>
          <a:lstStyle/>
          <a:p>
            <a:r>
              <a:rPr lang="en-US" altLang="zh-CN" sz="3200" b="1" dirty="0">
                <a:solidFill>
                  <a:schemeClr val="accent4">
                    <a:lumMod val="60000"/>
                    <a:lumOff val="40000"/>
                  </a:schemeClr>
                </a:solidFill>
              </a:rPr>
              <a:t>Best practice for Anti-Anti Crawl</a:t>
            </a:r>
            <a:endParaRPr lang="zh-CN" altLang="en-US" sz="3200" b="1" dirty="0">
              <a:solidFill>
                <a:schemeClr val="accent4">
                  <a:lumMod val="60000"/>
                  <a:lumOff val="40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40225236"/>
              </p:ext>
            </p:extLst>
          </p:nvPr>
        </p:nvGraphicFramePr>
        <p:xfrm>
          <a:off x="822310" y="1355725"/>
          <a:ext cx="10304586" cy="4861171"/>
        </p:xfrm>
        <a:graphic>
          <a:graphicData uri="http://schemas.openxmlformats.org/drawingml/2006/table">
            <a:tbl>
              <a:tblPr firstRow="1" firstCol="1" bandRow="1">
                <a:tableStyleId>{5C22544A-7EE6-4342-B048-85BDC9FD1C3A}</a:tableStyleId>
              </a:tblPr>
              <a:tblGrid>
                <a:gridCol w="5152293">
                  <a:extLst>
                    <a:ext uri="{9D8B030D-6E8A-4147-A177-3AD203B41FA5}">
                      <a16:colId xmlns:a16="http://schemas.microsoft.com/office/drawing/2014/main" val="3342304277"/>
                    </a:ext>
                  </a:extLst>
                </a:gridCol>
                <a:gridCol w="5152293">
                  <a:extLst>
                    <a:ext uri="{9D8B030D-6E8A-4147-A177-3AD203B41FA5}">
                      <a16:colId xmlns:a16="http://schemas.microsoft.com/office/drawing/2014/main" val="4286459725"/>
                    </a:ext>
                  </a:extLst>
                </a:gridCol>
              </a:tblGrid>
              <a:tr h="373937">
                <a:tc>
                  <a:txBody>
                    <a:bodyPr/>
                    <a:lstStyle/>
                    <a:p>
                      <a:pPr algn="ctr">
                        <a:spcAft>
                          <a:spcPts val="0"/>
                        </a:spcAft>
                      </a:pPr>
                      <a:r>
                        <a:rPr lang="en-US" sz="2000" kern="100" dirty="0">
                          <a:effectLst/>
                        </a:rPr>
                        <a:t>Anti-Crawl Methods</a:t>
                      </a:r>
                      <a:endParaRPr lang="zh-CN" sz="2000" kern="100" dirty="0">
                        <a:effectLst/>
                        <a:latin typeface="DengXian"/>
                        <a:ea typeface="DengXian"/>
                        <a:cs typeface="Times New Roman" panose="02020603050405020304" pitchFamily="18" charset="0"/>
                      </a:endParaRPr>
                    </a:p>
                  </a:txBody>
                  <a:tcPr marL="68580" marR="68580" marT="0" marB="0" anchor="ctr"/>
                </a:tc>
                <a:tc>
                  <a:txBody>
                    <a:bodyPr/>
                    <a:lstStyle/>
                    <a:p>
                      <a:pPr algn="ctr">
                        <a:spcAft>
                          <a:spcPts val="0"/>
                        </a:spcAft>
                      </a:pPr>
                      <a:r>
                        <a:rPr lang="en-US" sz="2000" kern="100">
                          <a:effectLst/>
                        </a:rPr>
                        <a:t>Solution</a:t>
                      </a:r>
                      <a:endParaRPr lang="zh-CN" sz="2000" kern="100">
                        <a:effectLst/>
                        <a:latin typeface="DengXian"/>
                        <a:ea typeface="DengXian"/>
                        <a:cs typeface="Times New Roman" panose="02020603050405020304" pitchFamily="18" charset="0"/>
                      </a:endParaRPr>
                    </a:p>
                  </a:txBody>
                  <a:tcPr marL="68580" marR="68580" marT="0" marB="0" anchor="ctr"/>
                </a:tc>
                <a:extLst>
                  <a:ext uri="{0D108BD9-81ED-4DB2-BD59-A6C34878D82A}">
                    <a16:rowId xmlns:a16="http://schemas.microsoft.com/office/drawing/2014/main" val="2957821532"/>
                  </a:ext>
                </a:extLst>
              </a:tr>
              <a:tr h="747872">
                <a:tc>
                  <a:txBody>
                    <a:bodyPr/>
                    <a:lstStyle/>
                    <a:p>
                      <a:pPr algn="just">
                        <a:spcAft>
                          <a:spcPts val="0"/>
                        </a:spcAft>
                      </a:pPr>
                      <a:r>
                        <a:rPr lang="en-US" sz="2000" kern="100">
                          <a:effectLst/>
                        </a:rPr>
                        <a:t>The frequency of accessing Apple Server</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a:effectLst/>
                        </a:rPr>
                        <a:t>deploy the download URLs crawler and APPs crawler on different servers</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674463174"/>
                  </a:ext>
                </a:extLst>
              </a:tr>
              <a:tr h="747872">
                <a:tc>
                  <a:txBody>
                    <a:bodyPr/>
                    <a:lstStyle/>
                    <a:p>
                      <a:pPr algn="just">
                        <a:spcAft>
                          <a:spcPts val="0"/>
                        </a:spcAft>
                      </a:pPr>
                      <a:r>
                        <a:rPr lang="en-US" sz="2000" kern="100">
                          <a:effectLst/>
                        </a:rPr>
                        <a:t>IP</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dirty="0">
                          <a:effectLst/>
                        </a:rPr>
                        <a:t>Using proxy</a:t>
                      </a:r>
                      <a:endParaRPr lang="zh-CN" sz="2000" kern="100" dirty="0">
                        <a:effectLst/>
                      </a:endParaRPr>
                    </a:p>
                    <a:p>
                      <a:pPr marL="342900" lvl="0" indent="-342900" algn="just">
                        <a:spcAft>
                          <a:spcPts val="0"/>
                        </a:spcAft>
                        <a:buFont typeface="+mj-lt"/>
                        <a:buAutoNum type="arabicPeriod"/>
                      </a:pPr>
                      <a:r>
                        <a:rPr lang="en-US" sz="2000" kern="100" dirty="0">
                          <a:effectLst/>
                        </a:rPr>
                        <a:t>Using cloud sever, such as AWS</a:t>
                      </a:r>
                      <a:endParaRPr lang="zh-CN" sz="2000" kern="100" dirty="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1483116659"/>
                  </a:ext>
                </a:extLst>
              </a:tr>
              <a:tr h="1121809">
                <a:tc>
                  <a:txBody>
                    <a:bodyPr/>
                    <a:lstStyle/>
                    <a:p>
                      <a:pPr algn="just">
                        <a:spcAft>
                          <a:spcPts val="0"/>
                        </a:spcAft>
                      </a:pPr>
                      <a:r>
                        <a:rPr lang="en-US" sz="2000" kern="100">
                          <a:effectLst/>
                        </a:rPr>
                        <a:t>The amount of daily downloads for each PC(GUID)</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a:effectLst/>
                        </a:rPr>
                        <a:t>Limit the number of AppleIds bundle with each PC</a:t>
                      </a:r>
                      <a:endParaRPr lang="zh-CN" sz="2000" kern="100">
                        <a:effectLst/>
                      </a:endParaRPr>
                    </a:p>
                    <a:p>
                      <a:pPr marL="342900" lvl="0" indent="-342900" algn="just">
                        <a:spcAft>
                          <a:spcPts val="0"/>
                        </a:spcAft>
                        <a:buFont typeface="+mj-lt"/>
                        <a:buAutoNum type="arabicPeriod"/>
                      </a:pPr>
                      <a:r>
                        <a:rPr lang="en-US" sz="2000" kern="100">
                          <a:effectLst/>
                        </a:rPr>
                        <a:t>Change GUID in a interval</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860467333"/>
                  </a:ext>
                </a:extLst>
              </a:tr>
              <a:tr h="747872">
                <a:tc>
                  <a:txBody>
                    <a:bodyPr/>
                    <a:lstStyle/>
                    <a:p>
                      <a:pPr algn="just">
                        <a:spcAft>
                          <a:spcPts val="0"/>
                        </a:spcAft>
                      </a:pPr>
                      <a:r>
                        <a:rPr lang="en-US" sz="2000" kern="100">
                          <a:effectLst/>
                        </a:rPr>
                        <a:t>The total downloads for each Apple ID</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a:effectLst/>
                        </a:rPr>
                        <a:t>Set the total downloads threshold value for each Apple ID</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605820214"/>
                  </a:ext>
                </a:extLst>
              </a:tr>
              <a:tr h="747872">
                <a:tc>
                  <a:txBody>
                    <a:bodyPr/>
                    <a:lstStyle/>
                    <a:p>
                      <a:pPr algn="just">
                        <a:spcAft>
                          <a:spcPts val="0"/>
                        </a:spcAft>
                      </a:pPr>
                      <a:r>
                        <a:rPr lang="en-US" sz="2000" kern="100">
                          <a:effectLst/>
                        </a:rPr>
                        <a:t>The amount of daily downloads for each Apple ID</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a:effectLst/>
                        </a:rPr>
                        <a:t>Set the daily downloads threshold value for each Apple ID</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302924372"/>
                  </a:ext>
                </a:extLst>
              </a:tr>
              <a:tr h="373937">
                <a:tc>
                  <a:txBody>
                    <a:bodyPr/>
                    <a:lstStyle/>
                    <a:p>
                      <a:pPr algn="just">
                        <a:spcAft>
                          <a:spcPts val="0"/>
                        </a:spcAft>
                      </a:pPr>
                      <a:r>
                        <a:rPr lang="en-US" sz="2000" kern="100">
                          <a:effectLst/>
                        </a:rPr>
                        <a:t>Two-Factors authentication mechanism</a:t>
                      </a:r>
                      <a:endParaRPr lang="zh-CN" sz="2000" kern="100">
                        <a:effectLst/>
                        <a:latin typeface="DengXian"/>
                        <a:ea typeface="DengXian"/>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pPr>
                      <a:r>
                        <a:rPr lang="en-US" sz="2000" kern="100" dirty="0">
                          <a:effectLst/>
                        </a:rPr>
                        <a:t>Turn off this features</a:t>
                      </a:r>
                      <a:endParaRPr lang="zh-CN" sz="2000" kern="100" dirty="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1489796968"/>
                  </a:ext>
                </a:extLst>
              </a:tr>
            </a:tbl>
          </a:graphicData>
        </a:graphic>
      </p:graphicFrame>
    </p:spTree>
    <p:extLst>
      <p:ext uri="{BB962C8B-B14F-4D97-AF65-F5344CB8AC3E}">
        <p14:creationId xmlns:p14="http://schemas.microsoft.com/office/powerpoint/2010/main" val="557727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945337795"/>
              </p:ext>
            </p:extLst>
          </p:nvPr>
        </p:nvGraphicFramePr>
        <p:xfrm>
          <a:off x="1098461" y="1517650"/>
          <a:ext cx="10032024" cy="4201745"/>
        </p:xfrm>
        <a:graphic>
          <a:graphicData uri="http://schemas.openxmlformats.org/drawingml/2006/table">
            <a:tbl>
              <a:tblPr firstRow="1" firstCol="1" bandRow="1">
                <a:tableStyleId>{5C22544A-7EE6-4342-B048-85BDC9FD1C3A}</a:tableStyleId>
              </a:tblPr>
              <a:tblGrid>
                <a:gridCol w="5016012">
                  <a:extLst>
                    <a:ext uri="{9D8B030D-6E8A-4147-A177-3AD203B41FA5}">
                      <a16:colId xmlns:a16="http://schemas.microsoft.com/office/drawing/2014/main" val="3651191833"/>
                    </a:ext>
                  </a:extLst>
                </a:gridCol>
                <a:gridCol w="5016012">
                  <a:extLst>
                    <a:ext uri="{9D8B030D-6E8A-4147-A177-3AD203B41FA5}">
                      <a16:colId xmlns:a16="http://schemas.microsoft.com/office/drawing/2014/main" val="1722289971"/>
                    </a:ext>
                  </a:extLst>
                </a:gridCol>
              </a:tblGrid>
              <a:tr h="600249">
                <a:tc>
                  <a:txBody>
                    <a:bodyPr/>
                    <a:lstStyle/>
                    <a:p>
                      <a:pPr algn="ctr">
                        <a:spcAft>
                          <a:spcPts val="0"/>
                        </a:spcAft>
                      </a:pPr>
                      <a:r>
                        <a:rPr lang="en-US" sz="2000" kern="100" dirty="0">
                          <a:effectLst/>
                        </a:rPr>
                        <a:t>Apple Store Methods</a:t>
                      </a:r>
                      <a:endParaRPr lang="zh-CN" sz="2000" kern="100" dirty="0">
                        <a:effectLst/>
                        <a:latin typeface="DengXian"/>
                        <a:ea typeface="DengXian"/>
                        <a:cs typeface="Times New Roman" panose="02020603050405020304" pitchFamily="18" charset="0"/>
                      </a:endParaRPr>
                    </a:p>
                  </a:txBody>
                  <a:tcPr marL="68580" marR="68580" marT="0" marB="0" anchor="ctr"/>
                </a:tc>
                <a:tc>
                  <a:txBody>
                    <a:bodyPr/>
                    <a:lstStyle/>
                    <a:p>
                      <a:pPr marL="228600" indent="266700" algn="ctr">
                        <a:spcAft>
                          <a:spcPts val="0"/>
                        </a:spcAft>
                      </a:pPr>
                      <a:r>
                        <a:rPr lang="en-US" sz="2000" kern="100">
                          <a:effectLst/>
                        </a:rPr>
                        <a:t>Anti-Methods</a:t>
                      </a:r>
                      <a:endParaRPr lang="zh-CN" sz="2000" kern="100">
                        <a:effectLst/>
                        <a:latin typeface="DengXian"/>
                        <a:ea typeface="DengXian"/>
                        <a:cs typeface="Times New Roman" panose="02020603050405020304" pitchFamily="18" charset="0"/>
                      </a:endParaRPr>
                    </a:p>
                  </a:txBody>
                  <a:tcPr marL="68580" marR="68580" marT="0" marB="0" anchor="ctr"/>
                </a:tc>
                <a:extLst>
                  <a:ext uri="{0D108BD9-81ED-4DB2-BD59-A6C34878D82A}">
                    <a16:rowId xmlns:a16="http://schemas.microsoft.com/office/drawing/2014/main" val="544592288"/>
                  </a:ext>
                </a:extLst>
              </a:tr>
              <a:tr h="1200499">
                <a:tc>
                  <a:txBody>
                    <a:bodyPr/>
                    <a:lstStyle/>
                    <a:p>
                      <a:pPr algn="just">
                        <a:spcAft>
                          <a:spcPts val="0"/>
                        </a:spcAft>
                      </a:pPr>
                      <a:r>
                        <a:rPr lang="en-US" sz="2000" kern="100">
                          <a:effectLst/>
                        </a:rPr>
                        <a:t>Real name or phone number authentication when apply for email address</a:t>
                      </a:r>
                      <a:endParaRPr lang="zh-CN" sz="2000" kern="100">
                        <a:effectLst/>
                        <a:latin typeface="DengXian"/>
                        <a:ea typeface="DengXian"/>
                        <a:cs typeface="Times New Roman" panose="02020603050405020304" pitchFamily="18" charset="0"/>
                      </a:endParaRPr>
                    </a:p>
                  </a:txBody>
                  <a:tcPr marL="68580" marR="68580" marT="0" marB="0"/>
                </a:tc>
                <a:tc>
                  <a:txBody>
                    <a:bodyPr/>
                    <a:lstStyle/>
                    <a:p>
                      <a:pPr algn="just">
                        <a:spcAft>
                          <a:spcPts val="0"/>
                        </a:spcAft>
                      </a:pPr>
                      <a:r>
                        <a:rPr lang="en-US" sz="2000" kern="100">
                          <a:effectLst/>
                        </a:rPr>
                        <a:t>Apply those email which not need these authentication</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950544665"/>
                  </a:ext>
                </a:extLst>
              </a:tr>
              <a:tr h="1200499">
                <a:tc>
                  <a:txBody>
                    <a:bodyPr/>
                    <a:lstStyle/>
                    <a:p>
                      <a:pPr algn="just">
                        <a:spcAft>
                          <a:spcPts val="0"/>
                        </a:spcAft>
                      </a:pPr>
                      <a:r>
                        <a:rPr lang="en-US" sz="2000" kern="100">
                          <a:effectLst/>
                        </a:rPr>
                        <a:t>Credit card bundle when active Apple ID on idevice</a:t>
                      </a:r>
                      <a:endParaRPr lang="zh-CN" sz="2000" kern="100">
                        <a:effectLst/>
                        <a:latin typeface="DengXian"/>
                        <a:ea typeface="DengXian"/>
                        <a:cs typeface="Times New Roman" panose="02020603050405020304" pitchFamily="18" charset="0"/>
                      </a:endParaRPr>
                    </a:p>
                  </a:txBody>
                  <a:tcPr marL="68580" marR="68580" marT="0" marB="0"/>
                </a:tc>
                <a:tc>
                  <a:txBody>
                    <a:bodyPr/>
                    <a:lstStyle/>
                    <a:p>
                      <a:pPr algn="just">
                        <a:spcAft>
                          <a:spcPts val="0"/>
                        </a:spcAft>
                      </a:pPr>
                      <a:r>
                        <a:rPr lang="en-US" sz="2000" kern="100">
                          <a:effectLst/>
                        </a:rPr>
                        <a:t>Active account on iTunes, and select 'None' in the bundle step.</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1543684318"/>
                  </a:ext>
                </a:extLst>
              </a:tr>
              <a:tr h="600249">
                <a:tc>
                  <a:txBody>
                    <a:bodyPr/>
                    <a:lstStyle/>
                    <a:p>
                      <a:pPr algn="just">
                        <a:spcAft>
                          <a:spcPts val="0"/>
                        </a:spcAft>
                      </a:pPr>
                      <a:r>
                        <a:rPr lang="en-US" sz="2000" kern="100">
                          <a:effectLst/>
                        </a:rPr>
                        <a:t>IP (IP in that App Store region is need )</a:t>
                      </a:r>
                      <a:endParaRPr lang="zh-CN" sz="2000" kern="100">
                        <a:effectLst/>
                        <a:latin typeface="DengXian"/>
                        <a:ea typeface="DengXian"/>
                        <a:cs typeface="Times New Roman" panose="02020603050405020304" pitchFamily="18" charset="0"/>
                      </a:endParaRPr>
                    </a:p>
                  </a:txBody>
                  <a:tcPr marL="68580" marR="68580" marT="0" marB="0"/>
                </a:tc>
                <a:tc>
                  <a:txBody>
                    <a:bodyPr/>
                    <a:lstStyle/>
                    <a:p>
                      <a:pPr algn="just">
                        <a:spcAft>
                          <a:spcPts val="0"/>
                        </a:spcAft>
                      </a:pPr>
                      <a:r>
                        <a:rPr lang="en-US" sz="2000" kern="100">
                          <a:effectLst/>
                        </a:rPr>
                        <a:t>Using proxy</a:t>
                      </a:r>
                      <a:endParaRPr lang="zh-CN" sz="2000" kern="10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1899455752"/>
                  </a:ext>
                </a:extLst>
              </a:tr>
              <a:tr h="600249">
                <a:tc>
                  <a:txBody>
                    <a:bodyPr/>
                    <a:lstStyle/>
                    <a:p>
                      <a:pPr algn="just">
                        <a:spcAft>
                          <a:spcPts val="0"/>
                        </a:spcAft>
                      </a:pPr>
                      <a:r>
                        <a:rPr lang="en-US" sz="2000" kern="100">
                          <a:effectLst/>
                        </a:rPr>
                        <a:t>Three accounts active limits on each PC</a:t>
                      </a:r>
                      <a:endParaRPr lang="zh-CN" sz="2000" kern="100">
                        <a:effectLst/>
                        <a:latin typeface="DengXian"/>
                        <a:ea typeface="DengXian"/>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Changing GUID in a interval</a:t>
                      </a:r>
                      <a:endParaRPr lang="zh-CN" sz="2000" kern="100" dirty="0">
                        <a:effectLst/>
                        <a:latin typeface="DengXian"/>
                        <a:ea typeface="DengXian"/>
                        <a:cs typeface="Times New Roman" panose="02020603050405020304" pitchFamily="18" charset="0"/>
                      </a:endParaRPr>
                    </a:p>
                  </a:txBody>
                  <a:tcPr marL="68580" marR="68580" marT="0" marB="0"/>
                </a:tc>
                <a:extLst>
                  <a:ext uri="{0D108BD9-81ED-4DB2-BD59-A6C34878D82A}">
                    <a16:rowId xmlns:a16="http://schemas.microsoft.com/office/drawing/2014/main" val="2606059942"/>
                  </a:ext>
                </a:extLst>
              </a:tr>
            </a:tbl>
          </a:graphicData>
        </a:graphic>
      </p:graphicFrame>
      <p:sp>
        <p:nvSpPr>
          <p:cNvPr id="4"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a:solidFill>
                  <a:schemeClr val="accent4">
                    <a:lumMod val="60000"/>
                    <a:lumOff val="40000"/>
                  </a:schemeClr>
                </a:solidFill>
              </a:rPr>
              <a:t>Best practice for </a:t>
            </a:r>
            <a:r>
              <a:rPr lang="en-US" altLang="zh-CN" sz="3200" b="1" dirty="0" err="1">
                <a:solidFill>
                  <a:schemeClr val="accent4">
                    <a:lumMod val="60000"/>
                    <a:lumOff val="40000"/>
                  </a:schemeClr>
                </a:solidFill>
              </a:rPr>
              <a:t>AppleID</a:t>
            </a:r>
            <a:r>
              <a:rPr lang="en-US" altLang="zh-CN" sz="3200" b="1" dirty="0">
                <a:solidFill>
                  <a:schemeClr val="accent4">
                    <a:lumMod val="60000"/>
                    <a:lumOff val="40000"/>
                  </a:schemeClr>
                </a:solidFill>
              </a:rPr>
              <a:t> Activation</a:t>
            </a:r>
            <a:endParaRPr lang="zh-CN" altLang="en-US" sz="3200" b="1" dirty="0">
              <a:solidFill>
                <a:schemeClr val="accent4">
                  <a:lumMod val="60000"/>
                  <a:lumOff val="40000"/>
                </a:schemeClr>
              </a:solidFill>
            </a:endParaRPr>
          </a:p>
        </p:txBody>
      </p:sp>
    </p:spTree>
    <p:extLst>
      <p:ext uri="{BB962C8B-B14F-4D97-AF65-F5344CB8AC3E}">
        <p14:creationId xmlns:p14="http://schemas.microsoft.com/office/powerpoint/2010/main" val="6651652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err="1" smtClean="0"/>
              <a:t>SSAccountStore</a:t>
            </a:r>
            <a:endParaRPr lang="en-US" altLang="zh-CN" dirty="0" smtClean="0"/>
          </a:p>
          <a:p>
            <a:r>
              <a:rPr lang="en-US" altLang="zh-CN" dirty="0" err="1" smtClean="0"/>
              <a:t>SSAuthenticationContext</a:t>
            </a:r>
            <a:endParaRPr lang="zh-CN" altLang="en-US" dirty="0"/>
          </a:p>
        </p:txBody>
      </p:sp>
      <p:sp>
        <p:nvSpPr>
          <p:cNvPr id="6"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smtClean="0">
                <a:solidFill>
                  <a:schemeClr val="accent4">
                    <a:lumMod val="60000"/>
                    <a:lumOff val="40000"/>
                  </a:schemeClr>
                </a:solidFill>
              </a:rPr>
              <a:t>iOS Device Authorization – Case Study(1/2)</a:t>
            </a:r>
            <a:endParaRPr lang="zh-CN" altLang="en-US" sz="3200" b="1" dirty="0">
              <a:solidFill>
                <a:schemeClr val="accent4">
                  <a:lumMod val="60000"/>
                  <a:lumOff val="40000"/>
                </a:schemeClr>
              </a:solidFill>
            </a:endParaRPr>
          </a:p>
        </p:txBody>
      </p:sp>
      <p:pic>
        <p:nvPicPr>
          <p:cNvPr id="4" name="Picture 3"/>
          <p:cNvPicPr>
            <a:picLocks noChangeAspect="1"/>
          </p:cNvPicPr>
          <p:nvPr/>
        </p:nvPicPr>
        <p:blipFill>
          <a:blip r:embed="rId3"/>
          <a:stretch>
            <a:fillRect/>
          </a:stretch>
        </p:blipFill>
        <p:spPr>
          <a:xfrm>
            <a:off x="1837748" y="2531819"/>
            <a:ext cx="8553450" cy="4010025"/>
          </a:xfrm>
          <a:prstGeom prst="rect">
            <a:avLst/>
          </a:prstGeom>
        </p:spPr>
      </p:pic>
    </p:spTree>
    <p:extLst>
      <p:ext uri="{BB962C8B-B14F-4D97-AF65-F5344CB8AC3E}">
        <p14:creationId xmlns:p14="http://schemas.microsoft.com/office/powerpoint/2010/main" val="1600114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557463"/>
            <a:ext cx="9601200" cy="3317875"/>
          </a:xfrm>
        </p:spPr>
        <p:txBody>
          <a:bodyPr/>
          <a:lstStyle/>
          <a:p>
            <a:endParaRPr lang="en-US" altLang="zh-CN" sz="2000" dirty="0"/>
          </a:p>
          <a:p>
            <a:endParaRPr lang="en-US" altLang="zh-CN" sz="2000" dirty="0"/>
          </a:p>
        </p:txBody>
      </p:sp>
      <p:sp>
        <p:nvSpPr>
          <p:cNvPr id="8" name="Title 1"/>
          <p:cNvSpPr txBox="1">
            <a:spLocks/>
          </p:cNvSpPr>
          <p:nvPr/>
        </p:nvSpPr>
        <p:spPr>
          <a:xfrm>
            <a:off x="6451902" y="1908731"/>
            <a:ext cx="4675164" cy="960575"/>
          </a:xfrm>
          <a:prstGeom prst="rect">
            <a:avLst/>
          </a:prstGeom>
        </p:spPr>
        <p:txBody>
          <a:bodyPr/>
          <a:lstStyle>
            <a:lvl1pPr algn="l" defTabSz="914400" rtl="0" eaLnBrk="1" latinLnBrk="0" hangingPunct="1">
              <a:lnSpc>
                <a:spcPct val="90000"/>
              </a:lnSpc>
              <a:spcBef>
                <a:spcPct val="0"/>
              </a:spcBef>
              <a:buNone/>
              <a:defRPr lang="en-US" sz="4400" kern="1200" dirty="0">
                <a:solidFill>
                  <a:schemeClr val="tx1"/>
                </a:solidFill>
                <a:latin typeface="Arial Rounded MT Bold" panose="020F0704030504030204" pitchFamily="34" charset="0"/>
                <a:ea typeface="+mj-ea"/>
                <a:cs typeface="Arial" panose="020B0604020202020204" pitchFamily="34" charset="0"/>
              </a:defRPr>
            </a:lvl1pPr>
          </a:lstStyle>
          <a:p>
            <a:pPr algn="ctr"/>
            <a:r>
              <a:rPr lang="en-US" altLang="zh-CN" sz="3200" dirty="0" err="1">
                <a:solidFill>
                  <a:srgbClr val="E5011D"/>
                </a:solidFill>
              </a:rPr>
              <a:t>Ju</a:t>
            </a:r>
            <a:r>
              <a:rPr lang="en-US" altLang="zh-CN" sz="3200" dirty="0">
                <a:solidFill>
                  <a:srgbClr val="E5011D"/>
                </a:solidFill>
              </a:rPr>
              <a:t> Zhu</a:t>
            </a:r>
            <a:endParaRPr lang="en-US" sz="1000" dirty="0">
              <a:solidFill>
                <a:srgbClr val="E5011D"/>
              </a:solidFill>
            </a:endParaRPr>
          </a:p>
          <a:p>
            <a:pPr marL="457200" indent="-457200">
              <a:buFontTx/>
              <a:buChar char="-"/>
            </a:pPr>
            <a:r>
              <a:rPr lang="en-US" sz="2400" dirty="0">
                <a:solidFill>
                  <a:srgbClr val="000000"/>
                </a:solidFill>
                <a:latin typeface="Arial Unicode MS"/>
                <a:cs typeface="Arial Unicode MS"/>
              </a:rPr>
              <a:t>@</a:t>
            </a:r>
            <a:r>
              <a:rPr lang="en-US" sz="2400" dirty="0" err="1">
                <a:solidFill>
                  <a:srgbClr val="000000"/>
                </a:solidFill>
                <a:latin typeface="Arial Unicode MS"/>
                <a:cs typeface="Arial Unicode MS"/>
              </a:rPr>
              <a:t>ju</a:t>
            </a:r>
            <a:r>
              <a:rPr lang="en-US" sz="2400" dirty="0">
                <a:solidFill>
                  <a:srgbClr val="000000"/>
                </a:solidFill>
                <a:latin typeface="Arial Unicode MS"/>
                <a:cs typeface="Arial Unicode MS"/>
              </a:rPr>
              <a:t>__</a:t>
            </a:r>
            <a:r>
              <a:rPr lang="en-US" sz="2400" dirty="0" err="1">
                <a:solidFill>
                  <a:srgbClr val="000000"/>
                </a:solidFill>
                <a:latin typeface="Arial Unicode MS"/>
                <a:cs typeface="Arial Unicode MS"/>
              </a:rPr>
              <a:t>zhu</a:t>
            </a:r>
            <a:endParaRPr lang="en-US" sz="2400" dirty="0">
              <a:solidFill>
                <a:srgbClr val="000000"/>
              </a:solidFill>
              <a:latin typeface="Arial Unicode MS"/>
              <a:cs typeface="Arial Unicode MS"/>
            </a:endParaRPr>
          </a:p>
          <a:p>
            <a:pPr marL="457200" indent="-457200">
              <a:buFontTx/>
              <a:buChar char="-"/>
            </a:pPr>
            <a:r>
              <a:rPr lang="en-US" sz="2400" dirty="0">
                <a:solidFill>
                  <a:srgbClr val="000000"/>
                </a:solidFill>
                <a:latin typeface="Arial Unicode MS"/>
                <a:cs typeface="Arial Unicode MS"/>
              </a:rPr>
              <a:t>5+ years </a:t>
            </a:r>
            <a:r>
              <a:rPr lang="en-US" altLang="zh-CN" sz="2400" dirty="0">
                <a:solidFill>
                  <a:srgbClr val="000000"/>
                </a:solidFill>
                <a:latin typeface="Arial Unicode MS"/>
                <a:cs typeface="Arial Unicode MS"/>
              </a:rPr>
              <a:t>mobile </a:t>
            </a:r>
            <a:r>
              <a:rPr lang="en-US" sz="2400" dirty="0">
                <a:solidFill>
                  <a:srgbClr val="000000"/>
                </a:solidFill>
                <a:latin typeface="Arial Unicode MS"/>
                <a:cs typeface="Arial Unicode MS"/>
              </a:rPr>
              <a:t>security</a:t>
            </a:r>
          </a:p>
          <a:p>
            <a:pPr marL="457200" indent="-457200">
              <a:buFontTx/>
              <a:buChar char="-"/>
            </a:pPr>
            <a:r>
              <a:rPr lang="en-US" altLang="zh-CN" sz="2400" dirty="0">
                <a:solidFill>
                  <a:srgbClr val="000000"/>
                </a:solidFill>
                <a:latin typeface="Arial Unicode MS"/>
                <a:cs typeface="Arial Unicode MS"/>
              </a:rPr>
              <a:t>Mobile </a:t>
            </a:r>
            <a:r>
              <a:rPr lang="en-US" sz="2400" dirty="0">
                <a:solidFill>
                  <a:srgbClr val="000000"/>
                </a:solidFill>
                <a:latin typeface="Arial Unicode MS"/>
                <a:cs typeface="Arial Unicode MS"/>
              </a:rPr>
              <a:t>Advanced Threat </a:t>
            </a:r>
            <a:r>
              <a:rPr lang="en-US" altLang="zh-CN" sz="2400" dirty="0">
                <a:solidFill>
                  <a:srgbClr val="000000"/>
                </a:solidFill>
                <a:latin typeface="Arial Unicode MS"/>
                <a:cs typeface="Arial Unicode MS"/>
              </a:rPr>
              <a:t>Research</a:t>
            </a:r>
            <a:endParaRPr lang="en-US" sz="2400" dirty="0">
              <a:solidFill>
                <a:srgbClr val="000000"/>
              </a:solidFill>
              <a:latin typeface="Arial Unicode MS"/>
              <a:cs typeface="Arial Unicode MS"/>
            </a:endParaRPr>
          </a:p>
          <a:p>
            <a:pPr marL="457200" indent="-457200">
              <a:buFontTx/>
              <a:buChar char="-"/>
            </a:pPr>
            <a:r>
              <a:rPr lang="en-US" sz="2400" dirty="0">
                <a:solidFill>
                  <a:srgbClr val="000000"/>
                </a:solidFill>
                <a:latin typeface="Arial Unicode MS"/>
                <a:cs typeface="Arial Unicode MS"/>
              </a:rPr>
              <a:t>Hunt </a:t>
            </a:r>
            <a:r>
              <a:rPr lang="en-US" altLang="zh-CN" sz="2400" dirty="0">
                <a:solidFill>
                  <a:srgbClr val="000000"/>
                </a:solidFill>
                <a:latin typeface="Arial Unicode MS"/>
                <a:cs typeface="Arial Unicode MS"/>
              </a:rPr>
              <a:t>Mobile </a:t>
            </a:r>
            <a:r>
              <a:rPr lang="en-US" sz="2400" dirty="0">
                <a:solidFill>
                  <a:srgbClr val="000000"/>
                </a:solidFill>
                <a:latin typeface="Arial Unicode MS"/>
                <a:cs typeface="Arial Unicode MS"/>
              </a:rPr>
              <a:t>0Day/</a:t>
            </a:r>
            <a:r>
              <a:rPr lang="en-US" sz="2400" dirty="0" err="1">
                <a:solidFill>
                  <a:srgbClr val="000000"/>
                </a:solidFill>
                <a:latin typeface="Arial Unicode MS"/>
                <a:cs typeface="Arial Unicode MS"/>
              </a:rPr>
              <a:t>nDay</a:t>
            </a:r>
            <a:endParaRPr lang="en-US" sz="2400" dirty="0">
              <a:solidFill>
                <a:srgbClr val="000000"/>
              </a:solidFill>
              <a:latin typeface="Arial Unicode MS"/>
              <a:cs typeface="Arial Unicode MS"/>
            </a:endParaRPr>
          </a:p>
          <a:p>
            <a:pPr marL="457200" indent="-457200">
              <a:buFontTx/>
              <a:buChar char="-"/>
            </a:pPr>
            <a:r>
              <a:rPr lang="en-US" altLang="zh-CN" sz="2400" dirty="0">
                <a:solidFill>
                  <a:srgbClr val="000000"/>
                </a:solidFill>
                <a:latin typeface="Arial Unicode MS"/>
                <a:cs typeface="Arial Unicode MS"/>
              </a:rPr>
              <a:t>Mobile Vulnerability</a:t>
            </a:r>
            <a:endParaRPr lang="en-US" sz="2400" dirty="0">
              <a:solidFill>
                <a:srgbClr val="000000"/>
              </a:solidFill>
              <a:latin typeface="Arial Unicode MS"/>
              <a:cs typeface="Arial Unicode MS"/>
            </a:endParaRPr>
          </a:p>
          <a:p>
            <a:pPr marL="457200" indent="-457200">
              <a:buFontTx/>
              <a:buChar char="-"/>
            </a:pPr>
            <a:endParaRPr lang="en-US" sz="2800" dirty="0">
              <a:latin typeface="Arial Unicode MS"/>
              <a:cs typeface="Arial Unicode MS"/>
            </a:endParaRPr>
          </a:p>
        </p:txBody>
      </p:sp>
      <p:pic>
        <p:nvPicPr>
          <p:cNvPr id="2" name="Picture 1"/>
          <p:cNvPicPr>
            <a:picLocks noChangeAspect="1"/>
          </p:cNvPicPr>
          <p:nvPr/>
        </p:nvPicPr>
        <p:blipFill>
          <a:blip r:embed="rId3"/>
          <a:stretch>
            <a:fillRect/>
          </a:stretch>
        </p:blipFill>
        <p:spPr>
          <a:xfrm>
            <a:off x="1374789" y="1452846"/>
            <a:ext cx="3812982" cy="3802135"/>
          </a:xfrm>
          <a:prstGeom prst="rect">
            <a:avLst/>
          </a:prstGeom>
        </p:spPr>
      </p:pic>
    </p:spTree>
    <p:extLst>
      <p:ext uri="{BB962C8B-B14F-4D97-AF65-F5344CB8AC3E}">
        <p14:creationId xmlns:p14="http://schemas.microsoft.com/office/powerpoint/2010/main" val="1615295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Tweak for the Preferences App</a:t>
            </a:r>
          </a:p>
          <a:p>
            <a:pPr lvl="1"/>
            <a:r>
              <a:rPr lang="en-US" altLang="zh-CN" dirty="0" smtClean="0"/>
              <a:t>Hook </a:t>
            </a:r>
            <a:r>
              <a:rPr lang="en-US" altLang="zh-CN" dirty="0" err="1" smtClean="0"/>
              <a:t>PreferencesAppController</a:t>
            </a:r>
            <a:r>
              <a:rPr lang="en-US" altLang="zh-CN" dirty="0" smtClean="0"/>
              <a:t> class</a:t>
            </a:r>
            <a:endParaRPr lang="zh-CN" altLang="en-US" dirty="0"/>
          </a:p>
        </p:txBody>
      </p:sp>
      <p:pic>
        <p:nvPicPr>
          <p:cNvPr id="4" name="Picture 3"/>
          <p:cNvPicPr>
            <a:picLocks noChangeAspect="1"/>
          </p:cNvPicPr>
          <p:nvPr/>
        </p:nvPicPr>
        <p:blipFill>
          <a:blip r:embed="rId3"/>
          <a:stretch>
            <a:fillRect/>
          </a:stretch>
        </p:blipFill>
        <p:spPr>
          <a:xfrm>
            <a:off x="1247198" y="3353166"/>
            <a:ext cx="9734550" cy="2085975"/>
          </a:xfrm>
          <a:prstGeom prst="rect">
            <a:avLst/>
          </a:prstGeom>
        </p:spPr>
      </p:pic>
      <p:sp>
        <p:nvSpPr>
          <p:cNvPr id="5"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smtClean="0">
                <a:solidFill>
                  <a:schemeClr val="accent4">
                    <a:lumMod val="60000"/>
                    <a:lumOff val="40000"/>
                  </a:schemeClr>
                </a:solidFill>
              </a:rPr>
              <a:t>iOS Device Authorization – Case Study(2/2)</a:t>
            </a:r>
            <a:endParaRPr lang="zh-CN" altLang="en-US" sz="3200" b="1" dirty="0">
              <a:solidFill>
                <a:schemeClr val="accent4">
                  <a:lumMod val="60000"/>
                  <a:lumOff val="40000"/>
                </a:schemeClr>
              </a:solidFill>
            </a:endParaRPr>
          </a:p>
        </p:txBody>
      </p:sp>
    </p:spTree>
    <p:extLst>
      <p:ext uri="{BB962C8B-B14F-4D97-AF65-F5344CB8AC3E}">
        <p14:creationId xmlns:p14="http://schemas.microsoft.com/office/powerpoint/2010/main" val="383745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 y="2631095"/>
            <a:ext cx="11887200" cy="1413164"/>
          </a:xfrm>
        </p:spPr>
        <p:txBody>
          <a:bodyPr>
            <a:normAutofit fontScale="90000"/>
          </a:bodyPr>
          <a:lstStyle/>
          <a:p>
            <a:pPr>
              <a:lnSpc>
                <a:spcPct val="150000"/>
              </a:lnSpc>
            </a:pPr>
            <a:r>
              <a:rPr lang="en-US" altLang="zh-CN" b="1" dirty="0">
                <a:ln w="12700">
                  <a:solidFill>
                    <a:schemeClr val="accent5"/>
                  </a:solidFill>
                  <a:prstDash val="solid"/>
                </a:ln>
                <a:pattFill prst="ltDnDiag">
                  <a:fgClr>
                    <a:schemeClr val="accent5">
                      <a:lumMod val="60000"/>
                      <a:lumOff val="40000"/>
                    </a:schemeClr>
                  </a:fgClr>
                  <a:bgClr>
                    <a:schemeClr val="bg1"/>
                  </a:bgClr>
                </a:pattFill>
              </a:rPr>
              <a:t>Sandbox Analysis System</a:t>
            </a: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
            </a:r>
            <a:br>
              <a:rPr lang="en-US" altLang="zh-CN" b="1" dirty="0" smtClean="0">
                <a:ln w="12700">
                  <a:solidFill>
                    <a:schemeClr val="accent5"/>
                  </a:solidFill>
                  <a:prstDash val="solid"/>
                </a:ln>
                <a:pattFill prst="ltDnDiag">
                  <a:fgClr>
                    <a:schemeClr val="accent5">
                      <a:lumMod val="60000"/>
                      <a:lumOff val="40000"/>
                    </a:schemeClr>
                  </a:fgClr>
                  <a:bgClr>
                    <a:schemeClr val="bg1"/>
                  </a:bgClr>
                </a:pattFill>
              </a:rPr>
            </a:b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a:t>
            </a:r>
            <a:r>
              <a:rPr lang="en-US" altLang="zh-CN" sz="3600" b="1" dirty="0">
                <a:ln w="12700">
                  <a:solidFill>
                    <a:schemeClr val="accent5"/>
                  </a:solidFill>
                  <a:prstDash val="solid"/>
                </a:ln>
                <a:pattFill prst="ltDnDiag">
                  <a:fgClr>
                    <a:schemeClr val="accent5">
                      <a:lumMod val="60000"/>
                      <a:lumOff val="40000"/>
                    </a:schemeClr>
                  </a:fgClr>
                  <a:bgClr>
                    <a:schemeClr val="bg1"/>
                  </a:bgClr>
                </a:pattFill>
              </a:rPr>
              <a:t>Real Machine (iOS Device) Sandbox System</a:t>
            </a:r>
            <a:endParaRPr 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38216914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1738923" y="1625601"/>
          <a:ext cx="9293069" cy="4926467"/>
        </p:xfrm>
        <a:graphic>
          <a:graphicData uri="http://schemas.openxmlformats.org/presentationml/2006/ole">
            <mc:AlternateContent xmlns:mc="http://schemas.openxmlformats.org/markup-compatibility/2006">
              <mc:Choice xmlns:v="urn:schemas-microsoft-com:vml" Requires="v">
                <p:oleObj spid="_x0000_s4119" name="Visio" r:id="rId4" imgW="8669160" imgH="4595040" progId="Visio.Drawing.11">
                  <p:embed/>
                </p:oleObj>
              </mc:Choice>
              <mc:Fallback>
                <p:oleObj name="Visio" r:id="rId4" imgW="8669160" imgH="4595040" progId="Visio.Drawing.11">
                  <p:embed/>
                  <p:pic>
                    <p:nvPicPr>
                      <p:cNvPr id="8" name="Object 7"/>
                      <p:cNvPicPr/>
                      <p:nvPr/>
                    </p:nvPicPr>
                    <p:blipFill>
                      <a:blip r:embed="rId5"/>
                      <a:stretch>
                        <a:fillRect/>
                      </a:stretch>
                    </p:blipFill>
                    <p:spPr>
                      <a:xfrm>
                        <a:off x="1738923" y="1625601"/>
                        <a:ext cx="9293069" cy="4926467"/>
                      </a:xfrm>
                      <a:prstGeom prst="rect">
                        <a:avLst/>
                      </a:prstGeom>
                    </p:spPr>
                  </p:pic>
                </p:oleObj>
              </mc:Fallback>
            </mc:AlternateContent>
          </a:graphicData>
        </a:graphic>
      </p:graphicFrame>
      <p:sp>
        <p:nvSpPr>
          <p:cNvPr id="10" name="Rectangle 9"/>
          <p:cNvSpPr/>
          <p:nvPr/>
        </p:nvSpPr>
        <p:spPr>
          <a:xfrm>
            <a:off x="2144866" y="3424518"/>
            <a:ext cx="2857441" cy="1546960"/>
          </a:xfrm>
          <a:prstGeom prst="rect">
            <a:avLst/>
          </a:prstGeom>
          <a:solidFill>
            <a:schemeClr val="accent1">
              <a:alpha val="0"/>
            </a:schemeClr>
          </a:solidFill>
          <a:ln w="444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6813177" y="2716306"/>
            <a:ext cx="1434353" cy="977153"/>
          </a:xfrm>
          <a:prstGeom prst="rect">
            <a:avLst/>
          </a:prstGeom>
          <a:solidFill>
            <a:schemeClr val="accent1">
              <a:alpha val="0"/>
            </a:schemeClr>
          </a:solidFill>
          <a:ln w="444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6954106" y="4971478"/>
            <a:ext cx="1225219" cy="514922"/>
          </a:xfrm>
          <a:prstGeom prst="rect">
            <a:avLst/>
          </a:prstGeom>
          <a:solidFill>
            <a:schemeClr val="accent1">
              <a:alpha val="0"/>
            </a:schemeClr>
          </a:solidFill>
          <a:ln w="444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8511098" y="3473705"/>
            <a:ext cx="1713842" cy="1013454"/>
          </a:xfrm>
          <a:prstGeom prst="rect">
            <a:avLst/>
          </a:prstGeom>
          <a:solidFill>
            <a:schemeClr val="accent1">
              <a:alpha val="0"/>
            </a:schemeClr>
          </a:solidFill>
          <a:ln w="444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Sandbox based on Frida</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264959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866366" y="1923557"/>
            <a:ext cx="6832879" cy="1215851"/>
          </a:xfrm>
          <a:prstGeom prst="roundRect">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Setup Frida-server in JB iOS</a:t>
            </a:r>
            <a:endParaRPr lang="zh-CN" altLang="en-US" sz="3200" dirty="0"/>
          </a:p>
        </p:txBody>
      </p:sp>
      <p:sp>
        <p:nvSpPr>
          <p:cNvPr id="4" name="Rounded Rectangle 3"/>
          <p:cNvSpPr/>
          <p:nvPr/>
        </p:nvSpPr>
        <p:spPr>
          <a:xfrm>
            <a:off x="2866366" y="3159511"/>
            <a:ext cx="6832879" cy="1286189"/>
          </a:xfrm>
          <a:prstGeom prst="roundRect">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Launch customized appmon.py to load script for instrumentation</a:t>
            </a:r>
            <a:endParaRPr lang="zh-CN" altLang="en-US" sz="3200" dirty="0"/>
          </a:p>
        </p:txBody>
      </p:sp>
      <p:sp>
        <p:nvSpPr>
          <p:cNvPr id="5" name="Rounded Rectangle 4"/>
          <p:cNvSpPr/>
          <p:nvPr/>
        </p:nvSpPr>
        <p:spPr>
          <a:xfrm>
            <a:off x="2866366" y="4465796"/>
            <a:ext cx="6832879" cy="1225899"/>
          </a:xfrm>
          <a:prstGeom prst="roundRect">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Save trace log and make decision</a:t>
            </a:r>
            <a:endParaRPr lang="zh-CN" altLang="en-US" sz="3200" dirty="0"/>
          </a:p>
        </p:txBody>
      </p:sp>
      <p:sp>
        <p:nvSpPr>
          <p:cNvPr id="6"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Work Flow</a:t>
            </a:r>
            <a:endParaRPr lang="en-US" altLang="zh-CN" b="1" dirty="0">
              <a:solidFill>
                <a:schemeClr val="accent4">
                  <a:lumMod val="60000"/>
                  <a:lumOff val="40000"/>
                </a:schemeClr>
              </a:solidFill>
            </a:endParaRPr>
          </a:p>
        </p:txBody>
      </p:sp>
    </p:spTree>
    <p:extLst>
      <p:ext uri="{BB962C8B-B14F-4D97-AF65-F5344CB8AC3E}">
        <p14:creationId xmlns:p14="http://schemas.microsoft.com/office/powerpoint/2010/main" val="3706713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Controller based on </a:t>
            </a:r>
            <a:r>
              <a:rPr lang="en-US" altLang="zh-CN" dirty="0" err="1" smtClean="0"/>
              <a:t>AppMon</a:t>
            </a:r>
            <a:endParaRPr lang="en-US" altLang="zh-CN" dirty="0" smtClean="0"/>
          </a:p>
          <a:p>
            <a:pPr lvl="1"/>
            <a:r>
              <a:rPr lang="en-US" altLang="zh-CN" dirty="0" smtClean="0"/>
              <a:t>Python appmon.py –p $platform –a $</a:t>
            </a:r>
            <a:r>
              <a:rPr lang="en-US" altLang="zh-CN" dirty="0" err="1" smtClean="0"/>
              <a:t>targetAppName</a:t>
            </a:r>
            <a:r>
              <a:rPr lang="en-US" altLang="zh-CN" dirty="0" smtClean="0"/>
              <a:t> </a:t>
            </a:r>
          </a:p>
          <a:p>
            <a:pPr marL="457200" lvl="1" indent="0">
              <a:buNone/>
            </a:pPr>
            <a:r>
              <a:rPr lang="en-US" altLang="zh-CN" dirty="0"/>
              <a:t>	</a:t>
            </a:r>
            <a:r>
              <a:rPr lang="en-US" altLang="zh-CN" dirty="0" smtClean="0"/>
              <a:t>-s $</a:t>
            </a:r>
            <a:r>
              <a:rPr lang="en-US" altLang="zh-CN" dirty="0" err="1" smtClean="0"/>
              <a:t>scriptFolder</a:t>
            </a:r>
            <a:r>
              <a:rPr lang="en-US" altLang="zh-CN" dirty="0" smtClean="0"/>
              <a:t>  -o $</a:t>
            </a:r>
            <a:r>
              <a:rPr lang="en-US" altLang="zh-CN" dirty="0" err="1" smtClean="0"/>
              <a:t>outDir</a:t>
            </a:r>
            <a:endParaRPr lang="zh-CN" altLang="zh-CN" dirty="0"/>
          </a:p>
          <a:p>
            <a:pPr lvl="1"/>
            <a:r>
              <a:rPr lang="en-US" altLang="zh-CN" dirty="0" smtClean="0"/>
              <a:t>Customized appmon.py</a:t>
            </a:r>
            <a:endParaRPr lang="zh-CN" altLang="zh-CN" dirty="0"/>
          </a:p>
          <a:p>
            <a:r>
              <a:rPr lang="en-US" altLang="zh-CN" dirty="0" smtClean="0"/>
              <a:t>Scripts for sandbox rule</a:t>
            </a:r>
            <a:endParaRPr lang="en-US" altLang="zh-CN" dirty="0"/>
          </a:p>
          <a:p>
            <a:pPr lvl="1"/>
            <a:r>
              <a:rPr lang="en-US" altLang="zh-CN" dirty="0" smtClean="0"/>
              <a:t>System trace</a:t>
            </a:r>
          </a:p>
          <a:p>
            <a:pPr lvl="2"/>
            <a:r>
              <a:rPr lang="en-US" altLang="zh-CN" dirty="0" smtClean="0"/>
              <a:t>File, </a:t>
            </a:r>
            <a:r>
              <a:rPr lang="en-US" altLang="zh-CN" dirty="0" err="1" smtClean="0"/>
              <a:t>Network,Process,Socket,XPC,Profile</a:t>
            </a:r>
            <a:r>
              <a:rPr lang="en-US" altLang="zh-CN" dirty="0" smtClean="0"/>
              <a:t>, Utility</a:t>
            </a:r>
          </a:p>
          <a:p>
            <a:pPr lvl="1"/>
            <a:r>
              <a:rPr lang="en-US" altLang="zh-CN" dirty="0" smtClean="0"/>
              <a:t>Rule decision</a:t>
            </a:r>
          </a:p>
          <a:p>
            <a:pPr lvl="2"/>
            <a:r>
              <a:rPr lang="en-US" altLang="zh-CN" dirty="0" smtClean="0"/>
              <a:t>E.g. Death profile attack</a:t>
            </a:r>
            <a:endParaRPr lang="zh-CN" altLang="zh-CN" dirty="0"/>
          </a:p>
          <a:p>
            <a:pPr lvl="1"/>
            <a:endParaRPr lang="zh-CN" altLang="en-US"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Frida controller</a:t>
            </a:r>
            <a:endParaRPr lang="en-US" altLang="zh-CN" b="1" dirty="0">
              <a:solidFill>
                <a:schemeClr val="accent4">
                  <a:lumMod val="60000"/>
                  <a:lumOff val="40000"/>
                </a:schemeClr>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813" y="906280"/>
            <a:ext cx="7975512" cy="5521508"/>
          </a:xfrm>
          <a:prstGeom prst="rect">
            <a:avLst/>
          </a:prstGeom>
        </p:spPr>
      </p:pic>
    </p:spTree>
    <p:extLst>
      <p:ext uri="{BB962C8B-B14F-4D97-AF65-F5344CB8AC3E}">
        <p14:creationId xmlns:p14="http://schemas.microsoft.com/office/powerpoint/2010/main" val="26735140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normAutofit/>
          </a:bodyPr>
          <a:lstStyle/>
          <a:p>
            <a:r>
              <a:rPr lang="en-US" altLang="zh-CN" dirty="0" smtClean="0"/>
              <a:t>Handle unexpected exception</a:t>
            </a:r>
            <a:endParaRPr lang="en-US" altLang="zh-CN" dirty="0"/>
          </a:p>
          <a:p>
            <a:pPr lvl="1"/>
            <a:r>
              <a:rPr lang="en-US" altLang="zh-CN" dirty="0" err="1" smtClean="0"/>
              <a:t>on_detached</a:t>
            </a:r>
            <a:r>
              <a:rPr lang="en-US" altLang="zh-CN" dirty="0" smtClean="0"/>
              <a:t>, </a:t>
            </a:r>
            <a:r>
              <a:rPr lang="en-US" altLang="zh-CN" dirty="0" err="1" smtClean="0"/>
              <a:t>on_lost</a:t>
            </a:r>
            <a:r>
              <a:rPr lang="en-US" altLang="zh-CN" dirty="0"/>
              <a:t>, </a:t>
            </a:r>
            <a:r>
              <a:rPr lang="en-US" altLang="zh-CN" dirty="0" err="1" smtClean="0"/>
              <a:t>on_message</a:t>
            </a:r>
            <a:r>
              <a:rPr lang="en-US" altLang="zh-CN" dirty="0" smtClean="0"/>
              <a:t> …</a:t>
            </a:r>
          </a:p>
          <a:p>
            <a:r>
              <a:rPr lang="en-US" altLang="zh-CN" dirty="0" smtClean="0"/>
              <a:t>Support Multiple processes trace</a:t>
            </a:r>
          </a:p>
          <a:p>
            <a:r>
              <a:rPr lang="en-US" altLang="zh-CN" dirty="0" smtClean="0"/>
              <a:t>Support “wait for” mode (Not graceful but useful</a:t>
            </a:r>
            <a:r>
              <a:rPr lang="en-US" altLang="zh-CN" dirty="0" smtClean="0">
                <a:sym typeface="Wingdings" panose="05000000000000000000" pitchFamily="2" charset="2"/>
              </a:rPr>
              <a:t></a:t>
            </a:r>
            <a:r>
              <a:rPr lang="en-US" altLang="zh-CN" dirty="0" smtClean="0"/>
              <a:t>)</a:t>
            </a:r>
            <a:endParaRPr lang="en-US" altLang="zh-CN" dirty="0"/>
          </a:p>
        </p:txBody>
      </p:sp>
      <p:sp>
        <p:nvSpPr>
          <p:cNvPr id="4" name="Title 1"/>
          <p:cNvSpPr txBox="1">
            <a:spLocks/>
          </p:cNvSpPr>
          <p:nvPr/>
        </p:nvSpPr>
        <p:spPr>
          <a:xfrm>
            <a:off x="498764" y="611311"/>
            <a:ext cx="11243732" cy="752475"/>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dirty="0" smtClean="0">
                <a:solidFill>
                  <a:schemeClr val="accent4">
                    <a:lumMod val="60000"/>
                    <a:lumOff val="40000"/>
                  </a:schemeClr>
                </a:solidFill>
              </a:rPr>
              <a:t>Customized appmon.py</a:t>
            </a:r>
            <a:endParaRPr lang="en-US" altLang="zh-CN" b="1" dirty="0">
              <a:solidFill>
                <a:schemeClr val="accent4">
                  <a:lumMod val="60000"/>
                  <a:lumOff val="40000"/>
                </a:schemeClr>
              </a:solidFill>
            </a:endParaRPr>
          </a:p>
        </p:txBody>
      </p:sp>
      <p:pic>
        <p:nvPicPr>
          <p:cNvPr id="5" name="Picture 4"/>
          <p:cNvPicPr>
            <a:picLocks noChangeAspect="1"/>
          </p:cNvPicPr>
          <p:nvPr/>
        </p:nvPicPr>
        <p:blipFill>
          <a:blip r:embed="rId3"/>
          <a:stretch>
            <a:fillRect/>
          </a:stretch>
        </p:blipFill>
        <p:spPr>
          <a:xfrm>
            <a:off x="2171854" y="3621680"/>
            <a:ext cx="6133333" cy="2685714"/>
          </a:xfrm>
          <a:prstGeom prst="rect">
            <a:avLst/>
          </a:prstGeom>
        </p:spPr>
      </p:pic>
    </p:spTree>
    <p:extLst>
      <p:ext uri="{BB962C8B-B14F-4D97-AF65-F5344CB8AC3E}">
        <p14:creationId xmlns:p14="http://schemas.microsoft.com/office/powerpoint/2010/main" val="115269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0" y="2604718"/>
            <a:ext cx="9144000" cy="1413164"/>
          </a:xfrm>
        </p:spPr>
        <p:txBody>
          <a:bodyPr>
            <a:normAutofit fontScale="90000"/>
          </a:bodyPr>
          <a:lstStyle/>
          <a:p>
            <a:pPr>
              <a:lnSpc>
                <a:spcPct val="150000"/>
              </a:lnSpc>
            </a:pPr>
            <a:r>
              <a:rPr lang="en-US" altLang="zh-CN" b="1" dirty="0">
                <a:ln w="12700">
                  <a:solidFill>
                    <a:schemeClr val="accent5"/>
                  </a:solidFill>
                  <a:prstDash val="solid"/>
                </a:ln>
                <a:pattFill prst="ltDnDiag">
                  <a:fgClr>
                    <a:schemeClr val="accent5">
                      <a:lumMod val="60000"/>
                      <a:lumOff val="40000"/>
                    </a:schemeClr>
                  </a:fgClr>
                  <a:bgClr>
                    <a:schemeClr val="bg1"/>
                  </a:bgClr>
                </a:pattFill>
              </a:rPr>
              <a:t>Sandbox Analysis </a:t>
            </a: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System</a:t>
            </a:r>
            <a:r>
              <a:rPr lang="en-US" altLang="zh-CN" b="1" dirty="0">
                <a:ln w="12700">
                  <a:solidFill>
                    <a:schemeClr val="accent5"/>
                  </a:solidFill>
                  <a:prstDash val="solid"/>
                </a:ln>
                <a:pattFill prst="ltDnDiag">
                  <a:fgClr>
                    <a:schemeClr val="accent5">
                      <a:lumMod val="60000"/>
                      <a:lumOff val="40000"/>
                    </a:schemeClr>
                  </a:fgClr>
                  <a:bgClr>
                    <a:schemeClr val="bg1"/>
                  </a:bgClr>
                </a:pattFill>
              </a:rPr>
              <a:t/>
            </a:r>
            <a:br>
              <a:rPr lang="en-US" altLang="zh-CN" b="1" dirty="0">
                <a:ln w="12700">
                  <a:solidFill>
                    <a:schemeClr val="accent5"/>
                  </a:solidFill>
                  <a:prstDash val="solid"/>
                </a:ln>
                <a:pattFill prst="ltDnDiag">
                  <a:fgClr>
                    <a:schemeClr val="accent5">
                      <a:lumMod val="60000"/>
                      <a:lumOff val="40000"/>
                    </a:schemeClr>
                  </a:fgClr>
                  <a:bgClr>
                    <a:schemeClr val="bg1"/>
                  </a:bgClr>
                </a:pattFill>
              </a:rPr>
            </a:br>
            <a:r>
              <a:rPr lang="en-US" altLang="zh-CN" sz="3600" b="1" dirty="0" smtClean="0">
                <a:ln w="12700">
                  <a:solidFill>
                    <a:schemeClr val="accent5"/>
                  </a:solidFill>
                  <a:prstDash val="solid"/>
                </a:ln>
                <a:pattFill prst="ltDnDiag">
                  <a:fgClr>
                    <a:schemeClr val="accent5">
                      <a:lumMod val="60000"/>
                      <a:lumOff val="40000"/>
                    </a:schemeClr>
                  </a:fgClr>
                  <a:bgClr>
                    <a:schemeClr val="bg1"/>
                  </a:bgClr>
                </a:pattFill>
              </a:rPr>
              <a:t>-</a:t>
            </a:r>
            <a:r>
              <a:rPr lang="en-US" altLang="zh-CN" sz="3600" dirty="0" smtClean="0"/>
              <a:t> </a:t>
            </a:r>
            <a:r>
              <a:rPr lang="en-US" altLang="zh-CN" sz="3600" b="1" dirty="0">
                <a:ln w="12700">
                  <a:solidFill>
                    <a:schemeClr val="accent5"/>
                  </a:solidFill>
                  <a:prstDash val="solid"/>
                </a:ln>
                <a:pattFill prst="ltDnDiag">
                  <a:fgClr>
                    <a:schemeClr val="accent5">
                      <a:lumMod val="60000"/>
                      <a:lumOff val="40000"/>
                    </a:schemeClr>
                  </a:fgClr>
                  <a:bgClr>
                    <a:schemeClr val="bg1"/>
                  </a:bgClr>
                </a:pattFill>
              </a:rPr>
              <a:t>iOS Application Emulator</a:t>
            </a:r>
            <a:endParaRPr 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34609700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3308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zh-CN" altLang="en-US"/>
          </a:p>
        </p:txBody>
      </p:sp>
      <p:sp>
        <p:nvSpPr>
          <p:cNvPr id="5" name="Content Placeholder 4"/>
          <p:cNvSpPr>
            <a:spLocks noGrp="1"/>
          </p:cNvSpPr>
          <p:nvPr>
            <p:ph idx="1"/>
          </p:nvPr>
        </p:nvSpPr>
        <p:spPr/>
        <p:txBody>
          <a:bodyPr/>
          <a:lstStyle/>
          <a:p>
            <a:endParaRPr lang="zh-CN" altLang="en-US"/>
          </a:p>
        </p:txBody>
      </p:sp>
    </p:spTree>
    <p:extLst>
      <p:ext uri="{BB962C8B-B14F-4D97-AF65-F5344CB8AC3E}">
        <p14:creationId xmlns:p14="http://schemas.microsoft.com/office/powerpoint/2010/main" val="22490404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0" y="2604718"/>
            <a:ext cx="9144000" cy="1413164"/>
          </a:xfrm>
        </p:spPr>
        <p:txBody>
          <a:bodyPr>
            <a:normAutofit fontScale="90000"/>
          </a:bodyPr>
          <a:lstStyle/>
          <a:p>
            <a:pPr>
              <a:lnSpc>
                <a:spcPct val="150000"/>
              </a:lnSpc>
            </a:pPr>
            <a:r>
              <a:rPr lang="en-US" altLang="zh-CN" b="1" dirty="0">
                <a:ln w="12700">
                  <a:solidFill>
                    <a:schemeClr val="accent5"/>
                  </a:solidFill>
                  <a:prstDash val="solid"/>
                </a:ln>
                <a:pattFill prst="ltDnDiag">
                  <a:fgClr>
                    <a:schemeClr val="accent5">
                      <a:lumMod val="60000"/>
                      <a:lumOff val="40000"/>
                    </a:schemeClr>
                  </a:fgClr>
                  <a:bgClr>
                    <a:schemeClr val="bg1"/>
                  </a:bgClr>
                </a:pattFill>
              </a:rPr>
              <a:t>Sandbox Analysis </a:t>
            </a: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System</a:t>
            </a:r>
            <a:r>
              <a:rPr lang="en-US" altLang="zh-CN" b="1" dirty="0">
                <a:ln w="12700">
                  <a:solidFill>
                    <a:schemeClr val="accent5"/>
                  </a:solidFill>
                  <a:prstDash val="solid"/>
                </a:ln>
                <a:pattFill prst="ltDnDiag">
                  <a:fgClr>
                    <a:schemeClr val="accent5">
                      <a:lumMod val="60000"/>
                      <a:lumOff val="40000"/>
                    </a:schemeClr>
                  </a:fgClr>
                  <a:bgClr>
                    <a:schemeClr val="bg1"/>
                  </a:bgClr>
                </a:pattFill>
              </a:rPr>
              <a:t/>
            </a:r>
            <a:br>
              <a:rPr lang="en-US" altLang="zh-CN" b="1" dirty="0">
                <a:ln w="12700">
                  <a:solidFill>
                    <a:schemeClr val="accent5"/>
                  </a:solidFill>
                  <a:prstDash val="solid"/>
                </a:ln>
                <a:pattFill prst="ltDnDiag">
                  <a:fgClr>
                    <a:schemeClr val="accent5">
                      <a:lumMod val="60000"/>
                      <a:lumOff val="40000"/>
                    </a:schemeClr>
                  </a:fgClr>
                  <a:bgClr>
                    <a:schemeClr val="bg1"/>
                  </a:bgClr>
                </a:pattFill>
              </a:rPr>
            </a:br>
            <a:r>
              <a:rPr lang="en-US" altLang="zh-CN" sz="3600" b="1" dirty="0" smtClean="0">
                <a:ln w="12700">
                  <a:solidFill>
                    <a:schemeClr val="accent5"/>
                  </a:solidFill>
                  <a:prstDash val="solid"/>
                </a:ln>
                <a:pattFill prst="ltDnDiag">
                  <a:fgClr>
                    <a:schemeClr val="accent5">
                      <a:lumMod val="60000"/>
                      <a:lumOff val="40000"/>
                    </a:schemeClr>
                  </a:fgClr>
                  <a:bgClr>
                    <a:schemeClr val="bg1"/>
                  </a:bgClr>
                </a:pattFill>
              </a:rPr>
              <a:t>-</a:t>
            </a:r>
            <a:r>
              <a:rPr lang="en-US" altLang="zh-CN" sz="3600" dirty="0" smtClean="0"/>
              <a:t> </a:t>
            </a:r>
            <a:r>
              <a:rPr lang="en-US" altLang="zh-CN" sz="3600" b="1" dirty="0">
                <a:ln w="12700">
                  <a:solidFill>
                    <a:schemeClr val="accent5"/>
                  </a:solidFill>
                  <a:prstDash val="solid"/>
                </a:ln>
                <a:pattFill prst="ltDnDiag">
                  <a:fgClr>
                    <a:schemeClr val="accent5">
                      <a:lumMod val="60000"/>
                      <a:lumOff val="40000"/>
                    </a:schemeClr>
                  </a:fgClr>
                  <a:bgClr>
                    <a:schemeClr val="bg1"/>
                  </a:bgClr>
                </a:pattFill>
              </a:rPr>
              <a:t>In the Wild Threat Hunt</a:t>
            </a:r>
            <a:endParaRPr 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39589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470775" y="0"/>
            <a:ext cx="4721225" cy="4886325"/>
          </a:xfrm>
        </p:spPr>
        <p:txBody>
          <a:bodyPr/>
          <a:lstStyle/>
          <a:p>
            <a:endParaRPr lang="en-US" altLang="zh-CN" sz="2000" dirty="0"/>
          </a:p>
          <a:p>
            <a:endParaRPr lang="en-US" altLang="zh-CN" sz="2000" dirty="0"/>
          </a:p>
        </p:txBody>
      </p:sp>
      <p:sp>
        <p:nvSpPr>
          <p:cNvPr id="8" name="Title 1"/>
          <p:cNvSpPr txBox="1">
            <a:spLocks/>
          </p:cNvSpPr>
          <p:nvPr/>
        </p:nvSpPr>
        <p:spPr>
          <a:xfrm>
            <a:off x="6276109" y="1928469"/>
            <a:ext cx="5015612" cy="1233137"/>
          </a:xfrm>
          <a:prstGeom prst="rect">
            <a:avLst/>
          </a:prstGeom>
        </p:spPr>
        <p:txBody>
          <a:bodyPr/>
          <a:lstStyle>
            <a:lvl1pPr algn="l" defTabSz="914400" rtl="0" eaLnBrk="1" latinLnBrk="0" hangingPunct="1">
              <a:lnSpc>
                <a:spcPct val="90000"/>
              </a:lnSpc>
              <a:spcBef>
                <a:spcPct val="0"/>
              </a:spcBef>
              <a:buNone/>
              <a:defRPr lang="en-US" sz="4400" kern="1200" dirty="0">
                <a:solidFill>
                  <a:schemeClr val="tx1"/>
                </a:solidFill>
                <a:latin typeface="Arial Rounded MT Bold" panose="020F0704030504030204" pitchFamily="34" charset="0"/>
                <a:ea typeface="+mj-ea"/>
                <a:cs typeface="Arial" panose="020B0604020202020204" pitchFamily="34" charset="0"/>
              </a:defRPr>
            </a:lvl1pPr>
          </a:lstStyle>
          <a:p>
            <a:pPr algn="ctr"/>
            <a:r>
              <a:rPr lang="en-US" altLang="zh-CN" sz="3200" dirty="0" smtClean="0">
                <a:solidFill>
                  <a:srgbClr val="E5011D"/>
                </a:solidFill>
              </a:rPr>
              <a:t>Lilang Wu</a:t>
            </a:r>
            <a:endParaRPr lang="en-US" altLang="zh-CN" sz="3200" dirty="0">
              <a:solidFill>
                <a:srgbClr val="E5011D"/>
              </a:solidFill>
            </a:endParaRPr>
          </a:p>
          <a:p>
            <a:pPr algn="ctr"/>
            <a:endParaRPr lang="en-US" sz="1000" dirty="0">
              <a:solidFill>
                <a:srgbClr val="E5011D"/>
              </a:solidFill>
            </a:endParaRPr>
          </a:p>
          <a:p>
            <a:pPr marL="457200" indent="-457200">
              <a:buFontTx/>
              <a:buChar char="-"/>
            </a:pPr>
            <a:r>
              <a:rPr lang="en-US" sz="2400" dirty="0" smtClean="0">
                <a:solidFill>
                  <a:srgbClr val="000000"/>
                </a:solidFill>
                <a:latin typeface="Arial Unicode MS"/>
                <a:cs typeface="Arial Unicode MS"/>
              </a:rPr>
              <a:t>@</a:t>
            </a:r>
            <a:r>
              <a:rPr lang="en-US" sz="2400" dirty="0" err="1" smtClean="0">
                <a:solidFill>
                  <a:srgbClr val="000000"/>
                </a:solidFill>
                <a:latin typeface="Arial Unicode MS"/>
                <a:cs typeface="Arial Unicode MS"/>
              </a:rPr>
              <a:t>Lilang_Wu</a:t>
            </a:r>
            <a:endParaRPr lang="en-US" sz="2400" dirty="0">
              <a:solidFill>
                <a:srgbClr val="000000"/>
              </a:solidFill>
              <a:latin typeface="Arial Unicode MS"/>
              <a:cs typeface="Arial Unicode MS"/>
            </a:endParaRPr>
          </a:p>
          <a:p>
            <a:pPr marL="457200" indent="-457200">
              <a:buFontTx/>
              <a:buChar char="-"/>
            </a:pPr>
            <a:r>
              <a:rPr lang="en-US" sz="2400" dirty="0" smtClean="0">
                <a:solidFill>
                  <a:srgbClr val="000000"/>
                </a:solidFill>
                <a:latin typeface="Arial Unicode MS"/>
                <a:cs typeface="Arial Unicode MS"/>
              </a:rPr>
              <a:t>3 </a:t>
            </a:r>
            <a:r>
              <a:rPr lang="en-US" sz="2400" dirty="0">
                <a:solidFill>
                  <a:srgbClr val="000000"/>
                </a:solidFill>
                <a:latin typeface="Arial Unicode MS"/>
                <a:cs typeface="Arial Unicode MS"/>
              </a:rPr>
              <a:t>years security</a:t>
            </a:r>
          </a:p>
          <a:p>
            <a:pPr marL="457200" indent="-457200">
              <a:buFontTx/>
              <a:buChar char="-"/>
            </a:pPr>
            <a:r>
              <a:rPr lang="en-US" altLang="zh-CN" sz="2400" dirty="0">
                <a:solidFill>
                  <a:srgbClr val="000000"/>
                </a:solidFill>
                <a:latin typeface="Arial Unicode MS"/>
                <a:cs typeface="Arial Unicode MS"/>
              </a:rPr>
              <a:t>Mobile Advanced Threat </a:t>
            </a:r>
            <a:r>
              <a:rPr lang="en-US" altLang="zh-CN" sz="2400" dirty="0" smtClean="0">
                <a:solidFill>
                  <a:srgbClr val="000000"/>
                </a:solidFill>
                <a:latin typeface="Arial Unicode MS"/>
                <a:cs typeface="Arial Unicode MS"/>
              </a:rPr>
              <a:t>Research</a:t>
            </a:r>
            <a:r>
              <a:rPr lang="en-US" sz="2400" dirty="0" smtClean="0">
                <a:solidFill>
                  <a:srgbClr val="000000"/>
                </a:solidFill>
                <a:latin typeface="Arial Unicode MS"/>
                <a:cs typeface="Arial Unicode MS"/>
              </a:rPr>
              <a:t> of TrendMicro</a:t>
            </a:r>
            <a:endParaRPr lang="en-US" sz="2400" dirty="0">
              <a:solidFill>
                <a:srgbClr val="000000"/>
              </a:solidFill>
              <a:latin typeface="Arial Unicode MS"/>
              <a:cs typeface="Arial Unicode MS"/>
            </a:endParaRPr>
          </a:p>
          <a:p>
            <a:pPr marL="457200" indent="-457200">
              <a:buFontTx/>
              <a:buChar char="-"/>
            </a:pPr>
            <a:r>
              <a:rPr lang="en-US" sz="2400" dirty="0" smtClean="0">
                <a:solidFill>
                  <a:srgbClr val="000000"/>
                </a:solidFill>
                <a:latin typeface="Arial Unicode MS"/>
                <a:cs typeface="Arial Unicode MS"/>
              </a:rPr>
              <a:t>Mac/iOS </a:t>
            </a:r>
            <a:r>
              <a:rPr lang="en-US" altLang="zh-CN" sz="2400" dirty="0" smtClean="0">
                <a:solidFill>
                  <a:srgbClr val="000000"/>
                </a:solidFill>
                <a:latin typeface="Arial Unicode MS"/>
                <a:cs typeface="Arial Unicode MS"/>
              </a:rPr>
              <a:t>Vulnerability/Malware</a:t>
            </a:r>
            <a:endParaRPr lang="en-US" altLang="zh-CN" sz="2400" dirty="0">
              <a:solidFill>
                <a:srgbClr val="000000"/>
              </a:solidFill>
              <a:latin typeface="Arial Unicode MS"/>
              <a:cs typeface="Arial Unicode M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614" y="995848"/>
            <a:ext cx="3253155" cy="4331516"/>
          </a:xfrm>
          <a:prstGeom prst="rect">
            <a:avLst/>
          </a:prstGeom>
        </p:spPr>
      </p:pic>
    </p:spTree>
    <p:extLst>
      <p:ext uri="{BB962C8B-B14F-4D97-AF65-F5344CB8AC3E}">
        <p14:creationId xmlns:p14="http://schemas.microsoft.com/office/powerpoint/2010/main" val="11308248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ChangeArrowheads="1"/>
          </p:cNvSpPr>
          <p:nvPr/>
        </p:nvSpPr>
        <p:spPr bwMode="auto">
          <a:xfrm>
            <a:off x="5132126" y="3328853"/>
            <a:ext cx="4426055" cy="1080000"/>
          </a:xfrm>
          <a:prstGeom prst="rect">
            <a:avLst/>
          </a:prstGeom>
          <a:solidFill>
            <a:schemeClr val="accent2"/>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46314"/>
            <a:ext cx="7932510" cy="4820076"/>
            <a:chOff x="1018500" y="1683259"/>
            <a:chExt cx="7932510" cy="4820076"/>
          </a:xfrm>
        </p:grpSpPr>
        <p:grpSp>
          <p:nvGrpSpPr>
            <p:cNvPr id="46" name="Group 45"/>
            <p:cNvGrpSpPr/>
            <p:nvPr/>
          </p:nvGrpSpPr>
          <p:grpSpPr>
            <a:xfrm>
              <a:off x="1018500" y="1683259"/>
              <a:ext cx="7899997" cy="4820076"/>
              <a:chOff x="1018500" y="1683259"/>
              <a:chExt cx="7899997" cy="4820076"/>
            </a:xfrm>
          </p:grpSpPr>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2"/>
              <p:cNvSpPr>
                <a:spLocks noChangeArrowheads="1"/>
              </p:cNvSpPr>
              <p:nvPr/>
            </p:nvSpPr>
            <p:spPr bwMode="auto">
              <a:xfrm>
                <a:off x="3954933" y="2259336"/>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14" name="Oval 9"/>
              <p:cNvSpPr>
                <a:spLocks noChangeArrowheads="1"/>
              </p:cNvSpPr>
              <p:nvPr/>
            </p:nvSpPr>
            <p:spPr bwMode="auto">
              <a:xfrm>
                <a:off x="7838497" y="2256268"/>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230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In the Wild Threat Hunt</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1</a:t>
                </a:r>
                <a:endParaRPr lang="zh-CN" altLang="zh-CN" sz="1800" b="1" dirty="0">
                  <a:solidFill>
                    <a:schemeClr val="bg1"/>
                  </a:solidFill>
                </a:endParaRPr>
              </a:p>
            </p:txBody>
          </p:sp>
          <p:sp>
            <p:nvSpPr>
              <p:cNvPr id="35" name="Rectangle 18"/>
              <p:cNvSpPr>
                <a:spLocks noChangeArrowheads="1"/>
              </p:cNvSpPr>
              <p:nvPr/>
            </p:nvSpPr>
            <p:spPr bwMode="auto">
              <a:xfrm>
                <a:off x="4704355" y="2715737"/>
                <a:ext cx="3708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err="1" smtClean="0">
                    <a:solidFill>
                      <a:schemeClr val="bg1"/>
                    </a:solidFill>
                    <a:latin typeface="Arial Rounded MT Bold" panose="020F0704030504030204" pitchFamily="34" charset="0"/>
                    <a:cs typeface="Arial" panose="020B0604020202020204" pitchFamily="34" charset="0"/>
                  </a:rPr>
                  <a:t>PGClient</a:t>
                </a:r>
                <a:r>
                  <a:rPr lang="en-US" altLang="zh-CN" sz="1800" dirty="0" smtClean="0">
                    <a:solidFill>
                      <a:schemeClr val="bg1"/>
                    </a:solidFill>
                    <a:latin typeface="Arial Rounded MT Bold" panose="020F0704030504030204" pitchFamily="34" charset="0"/>
                    <a:cs typeface="Arial" panose="020B0604020202020204" pitchFamily="34" charset="0"/>
                  </a:rPr>
                  <a:t> Jail break Tool</a:t>
                </a: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38" name="Rectangle 18"/>
              <p:cNvSpPr>
                <a:spLocks noChangeArrowheads="1"/>
              </p:cNvSpPr>
              <p:nvPr/>
            </p:nvSpPr>
            <p:spPr bwMode="auto">
              <a:xfrm>
                <a:off x="4707837" y="3784231"/>
                <a:ext cx="3708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Death Profile Attack</a:t>
                </a:r>
                <a:endParaRPr lang="en-US" altLang="zh-CN" sz="1000" dirty="0">
                  <a:solidFill>
                    <a:schemeClr val="bg1"/>
                  </a:solidFill>
                  <a:latin typeface="Arial Rounded MT Bold" panose="020F0704030504030204" pitchFamily="34" charset="0"/>
                  <a:cs typeface="Arial" panose="020B0604020202020204" pitchFamily="34" charset="0"/>
                </a:endParaRPr>
              </a:p>
            </p:txBody>
          </p:sp>
        </p:gr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3</a:t>
              </a:r>
              <a:endParaRPr lang="zh-CN" altLang="zh-CN" sz="1800" b="1" dirty="0">
                <a:solidFill>
                  <a:schemeClr val="bg1"/>
                </a:solidFill>
              </a:endParaRPr>
            </a:p>
          </p:txBody>
        </p:sp>
      </p:grpSp>
      <p:sp>
        <p:nvSpPr>
          <p:cNvPr id="31" name="Oval 9"/>
          <p:cNvSpPr>
            <a:spLocks noChangeArrowheads="1"/>
          </p:cNvSpPr>
          <p:nvPr/>
        </p:nvSpPr>
        <p:spPr bwMode="auto">
          <a:xfrm>
            <a:off x="8988424" y="3315622"/>
            <a:ext cx="1080000" cy="1080000"/>
          </a:xfrm>
          <a:prstGeom prst="ellipse">
            <a:avLst/>
          </a:prstGeom>
          <a:solidFill>
            <a:schemeClr val="accent2"/>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 name="Text Box 25"/>
          <p:cNvSpPr txBox="1">
            <a:spLocks noChangeArrowheads="1"/>
          </p:cNvSpPr>
          <p:nvPr/>
        </p:nvSpPr>
        <p:spPr bwMode="auto">
          <a:xfrm>
            <a:off x="9332714" y="3704836"/>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Tree>
    <p:extLst>
      <p:ext uri="{BB962C8B-B14F-4D97-AF65-F5344CB8AC3E}">
        <p14:creationId xmlns:p14="http://schemas.microsoft.com/office/powerpoint/2010/main" val="2907598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Behave as a client of </a:t>
            </a:r>
            <a:r>
              <a:rPr lang="en-US" altLang="zh-CN" dirty="0" err="1" smtClean="0"/>
              <a:t>Dribbble</a:t>
            </a:r>
            <a:endParaRPr lang="zh-CN" altLang="en-US" dirty="0"/>
          </a:p>
        </p:txBody>
      </p:sp>
      <p:sp>
        <p:nvSpPr>
          <p:cNvPr id="4"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smtClean="0">
                <a:solidFill>
                  <a:schemeClr val="accent4">
                    <a:lumMod val="60000"/>
                    <a:lumOff val="40000"/>
                  </a:schemeClr>
                </a:solidFill>
              </a:rPr>
              <a:t>Wild Threat Hunt – </a:t>
            </a:r>
            <a:r>
              <a:rPr lang="en-US" altLang="zh-CN" sz="3200" b="1" dirty="0" err="1">
                <a:solidFill>
                  <a:schemeClr val="accent4">
                    <a:lumMod val="60000"/>
                    <a:lumOff val="40000"/>
                  </a:schemeClr>
                </a:solidFill>
              </a:rPr>
              <a:t>PGClient</a:t>
            </a:r>
            <a:endParaRPr lang="zh-CN" altLang="en-US" sz="3200" b="1" dirty="0">
              <a:solidFill>
                <a:schemeClr val="accent4">
                  <a:lumMod val="60000"/>
                  <a:lumOff val="40000"/>
                </a:schemeClr>
              </a:solidFill>
            </a:endParaRPr>
          </a:p>
        </p:txBody>
      </p:sp>
      <p:sp>
        <p:nvSpPr>
          <p:cNvPr id="5" name="Rectangle 2"/>
          <p:cNvSpPr>
            <a:spLocks noChangeArrowheads="1"/>
          </p:cNvSpPr>
          <p:nvPr/>
        </p:nvSpPr>
        <p:spPr bwMode="auto">
          <a:xfrm>
            <a:off x="0" y="-1"/>
            <a:ext cx="15975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Picture 6"/>
          <p:cNvPicPr>
            <a:picLocks noChangeAspect="1"/>
          </p:cNvPicPr>
          <p:nvPr/>
        </p:nvPicPr>
        <p:blipFill>
          <a:blip r:embed="rId3"/>
          <a:stretch>
            <a:fillRect/>
          </a:stretch>
        </p:blipFill>
        <p:spPr>
          <a:xfrm>
            <a:off x="1611686" y="2384612"/>
            <a:ext cx="8753475" cy="3505200"/>
          </a:xfrm>
          <a:prstGeom prst="rect">
            <a:avLst/>
          </a:prstGeom>
        </p:spPr>
      </p:pic>
    </p:spTree>
    <p:extLst>
      <p:ext uri="{BB962C8B-B14F-4D97-AF65-F5344CB8AC3E}">
        <p14:creationId xmlns:p14="http://schemas.microsoft.com/office/powerpoint/2010/main" val="2363872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Two </a:t>
            </a:r>
            <a:r>
              <a:rPr lang="en-US" altLang="zh-CN" dirty="0"/>
              <a:t>identities </a:t>
            </a:r>
            <a:endParaRPr lang="zh-CN" alt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867271" y="2185936"/>
            <a:ext cx="9912098" cy="4030225"/>
          </a:xfrm>
          <a:prstGeom prst="rect">
            <a:avLst/>
          </a:prstGeom>
        </p:spPr>
      </p:pic>
      <p:sp>
        <p:nvSpPr>
          <p:cNvPr id="5"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smtClean="0">
                <a:solidFill>
                  <a:schemeClr val="accent4">
                    <a:lumMod val="60000"/>
                    <a:lumOff val="40000"/>
                  </a:schemeClr>
                </a:solidFill>
              </a:rPr>
              <a:t>Wild Threat Hunt – </a:t>
            </a:r>
            <a:r>
              <a:rPr lang="en-US" altLang="zh-CN" sz="3200" b="1" dirty="0" err="1">
                <a:solidFill>
                  <a:schemeClr val="accent4">
                    <a:lumMod val="60000"/>
                    <a:lumOff val="40000"/>
                  </a:schemeClr>
                </a:solidFill>
              </a:rPr>
              <a:t>PGClient</a:t>
            </a:r>
            <a:endParaRPr lang="zh-CN" altLang="en-US" sz="3200" b="1" dirty="0">
              <a:solidFill>
                <a:schemeClr val="accent4">
                  <a:lumMod val="60000"/>
                  <a:lumOff val="40000"/>
                </a:schemeClr>
              </a:solidFill>
            </a:endParaRPr>
          </a:p>
        </p:txBody>
      </p:sp>
    </p:spTree>
    <p:extLst>
      <p:ext uri="{BB962C8B-B14F-4D97-AF65-F5344CB8AC3E}">
        <p14:creationId xmlns:p14="http://schemas.microsoft.com/office/powerpoint/2010/main" val="7132631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smtClean="0"/>
              <a:t>Actually, it is a jailbreak tool</a:t>
            </a:r>
            <a:endParaRPr lang="zh-CN" alt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679331" y="2136531"/>
            <a:ext cx="7860323" cy="4053254"/>
          </a:xfrm>
          <a:prstGeom prst="rect">
            <a:avLst/>
          </a:prstGeom>
        </p:spPr>
      </p:pic>
    </p:spTree>
    <p:extLst>
      <p:ext uri="{BB962C8B-B14F-4D97-AF65-F5344CB8AC3E}">
        <p14:creationId xmlns:p14="http://schemas.microsoft.com/office/powerpoint/2010/main" val="4590475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4938" y="1543050"/>
            <a:ext cx="10787062" cy="4884738"/>
          </a:xfrm>
        </p:spPr>
        <p:txBody>
          <a:bodyPr/>
          <a:lstStyle/>
          <a:p>
            <a:r>
              <a:rPr lang="en-US" altLang="zh-CN" dirty="0"/>
              <a:t>iOS 9.2-9.3.3, known as "N</a:t>
            </a:r>
            <a:r>
              <a:rPr lang="zh-CN" altLang="zh-CN" dirty="0"/>
              <a:t>ü</a:t>
            </a:r>
            <a:r>
              <a:rPr lang="en-US" altLang="zh-CN" dirty="0" err="1"/>
              <a:t>waStone</a:t>
            </a:r>
            <a:r>
              <a:rPr lang="en-US" altLang="zh-CN" dirty="0"/>
              <a:t>" (CVE-2016-4654)</a:t>
            </a:r>
            <a:endParaRPr lang="zh-CN" altLang="en-US" dirty="0"/>
          </a:p>
        </p:txBody>
      </p:sp>
      <p:pic>
        <p:nvPicPr>
          <p:cNvPr id="4" name="Picture 3"/>
          <p:cNvPicPr>
            <a:picLocks noChangeAspect="1"/>
          </p:cNvPicPr>
          <p:nvPr/>
        </p:nvPicPr>
        <p:blipFill>
          <a:blip r:embed="rId3"/>
          <a:stretch>
            <a:fillRect/>
          </a:stretch>
        </p:blipFill>
        <p:spPr>
          <a:xfrm>
            <a:off x="1980623" y="2218592"/>
            <a:ext cx="8267700" cy="3810000"/>
          </a:xfrm>
          <a:prstGeom prst="rect">
            <a:avLst/>
          </a:prstGeom>
        </p:spPr>
      </p:pic>
    </p:spTree>
    <p:extLst>
      <p:ext uri="{BB962C8B-B14F-4D97-AF65-F5344CB8AC3E}">
        <p14:creationId xmlns:p14="http://schemas.microsoft.com/office/powerpoint/2010/main" val="3186442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2607" y="602516"/>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err="1" smtClean="0">
                <a:solidFill>
                  <a:schemeClr val="accent4">
                    <a:lumMod val="60000"/>
                    <a:lumOff val="40000"/>
                  </a:schemeClr>
                </a:solidFill>
              </a:rPr>
              <a:t>PGClient</a:t>
            </a:r>
            <a:r>
              <a:rPr lang="en-US" altLang="zh-CN" sz="3200" b="1" dirty="0" smtClean="0">
                <a:solidFill>
                  <a:schemeClr val="accent4">
                    <a:lumMod val="60000"/>
                    <a:lumOff val="40000"/>
                  </a:schemeClr>
                </a:solidFill>
              </a:rPr>
              <a:t> – Demo Video</a:t>
            </a:r>
            <a:endParaRPr lang="zh-CN" altLang="en-US" sz="3200" b="1" dirty="0">
              <a:solidFill>
                <a:schemeClr val="accent4">
                  <a:lumMod val="60000"/>
                  <a:lumOff val="40000"/>
                </a:schemeClr>
              </a:solidFill>
            </a:endParaRPr>
          </a:p>
        </p:txBody>
      </p:sp>
    </p:spTree>
    <p:extLst>
      <p:ext uri="{BB962C8B-B14F-4D97-AF65-F5344CB8AC3E}">
        <p14:creationId xmlns:p14="http://schemas.microsoft.com/office/powerpoint/2010/main" val="3030334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ChangeArrowheads="1"/>
          </p:cNvSpPr>
          <p:nvPr/>
        </p:nvSpPr>
        <p:spPr bwMode="auto">
          <a:xfrm>
            <a:off x="5132126" y="3328853"/>
            <a:ext cx="4426055" cy="1080000"/>
          </a:xfrm>
          <a:prstGeom prst="rect">
            <a:avLst/>
          </a:prstGeom>
          <a:solidFill>
            <a:srgbClr val="C00000"/>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4"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Points</a:t>
            </a:r>
            <a:endParaRPr lang="en-US" altLang="zh-CN" sz="4000" b="1" dirty="0">
              <a:solidFill>
                <a:schemeClr val="accent4">
                  <a:lumMod val="60000"/>
                  <a:lumOff val="40000"/>
                </a:schemeClr>
              </a:solidFill>
            </a:endParaRPr>
          </a:p>
        </p:txBody>
      </p:sp>
      <p:grpSp>
        <p:nvGrpSpPr>
          <p:cNvPr id="47" name="Group 46"/>
          <p:cNvGrpSpPr/>
          <p:nvPr/>
        </p:nvGrpSpPr>
        <p:grpSpPr>
          <a:xfrm>
            <a:off x="2016027" y="1646314"/>
            <a:ext cx="7932510" cy="4820076"/>
            <a:chOff x="1018500" y="1683259"/>
            <a:chExt cx="7932510" cy="4820076"/>
          </a:xfrm>
        </p:grpSpPr>
        <p:grpSp>
          <p:nvGrpSpPr>
            <p:cNvPr id="46" name="Group 45"/>
            <p:cNvGrpSpPr/>
            <p:nvPr/>
          </p:nvGrpSpPr>
          <p:grpSpPr>
            <a:xfrm>
              <a:off x="1018500" y="1683259"/>
              <a:ext cx="7899997" cy="4820076"/>
              <a:chOff x="1018500" y="1683259"/>
              <a:chExt cx="7899997" cy="4820076"/>
            </a:xfrm>
          </p:grpSpPr>
          <p:sp>
            <p:nvSpPr>
              <p:cNvPr id="17" name="Freeform 12"/>
              <p:cNvSpPr>
                <a:spLocks/>
              </p:cNvSpPr>
              <p:nvPr/>
            </p:nvSpPr>
            <p:spPr bwMode="auto">
              <a:xfrm rot="676851">
                <a:off x="3412970" y="4695827"/>
                <a:ext cx="946269" cy="1107099"/>
              </a:xfrm>
              <a:custGeom>
                <a:avLst/>
                <a:gdLst>
                  <a:gd name="T0" fmla="*/ 778729075 w 398"/>
                  <a:gd name="T1" fmla="*/ 1005543931 h 399"/>
                  <a:gd name="T2" fmla="*/ 0 w 398"/>
                  <a:gd name="T3" fmla="*/ 224294877 h 399"/>
                  <a:gd name="T4" fmla="*/ 221773750 w 398"/>
                  <a:gd name="T5" fmla="*/ 0 h 399"/>
                  <a:gd name="T6" fmla="*/ 1003022188 w 398"/>
                  <a:gd name="T7" fmla="*/ 781249054 h 399"/>
                  <a:gd name="T8" fmla="*/ 778729075 w 398"/>
                  <a:gd name="T9" fmla="*/ 1005543931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399">
                    <a:moveTo>
                      <a:pt x="309" y="399"/>
                    </a:moveTo>
                    <a:lnTo>
                      <a:pt x="0" y="89"/>
                    </a:lnTo>
                    <a:lnTo>
                      <a:pt x="88" y="0"/>
                    </a:lnTo>
                    <a:lnTo>
                      <a:pt x="398" y="310"/>
                    </a:lnTo>
                    <a:lnTo>
                      <a:pt x="309" y="399"/>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2"/>
              <p:cNvSpPr>
                <a:spLocks noChangeArrowheads="1"/>
              </p:cNvSpPr>
              <p:nvPr/>
            </p:nvSpPr>
            <p:spPr bwMode="auto">
              <a:xfrm>
                <a:off x="3954933" y="2259336"/>
                <a:ext cx="4426055" cy="1080000"/>
              </a:xfrm>
              <a:prstGeom prst="rect">
                <a:avLst/>
              </a:prstGeom>
              <a:solidFill>
                <a:schemeClr val="accent2"/>
              </a:solidFill>
              <a:ln>
                <a:noFill/>
              </a:ln>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buFont typeface="Wingdings" panose="05000000000000000000" pitchFamily="2" charset="2"/>
                  <a:buChar char="Ø"/>
                </a:pP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14" name="Oval 9"/>
              <p:cNvSpPr>
                <a:spLocks noChangeArrowheads="1"/>
              </p:cNvSpPr>
              <p:nvPr/>
            </p:nvSpPr>
            <p:spPr bwMode="auto">
              <a:xfrm>
                <a:off x="7838497" y="2256268"/>
                <a:ext cx="1080000" cy="1080000"/>
              </a:xfrm>
              <a:prstGeom prst="ellipse">
                <a:avLst/>
              </a:prstGeom>
              <a:solidFill>
                <a:schemeClr val="accent2"/>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6" name="Group 35"/>
              <p:cNvGrpSpPr/>
              <p:nvPr/>
            </p:nvGrpSpPr>
            <p:grpSpPr>
              <a:xfrm>
                <a:off x="1018500" y="1683259"/>
                <a:ext cx="3600000" cy="3600000"/>
                <a:chOff x="1055444" y="2145078"/>
                <a:chExt cx="3600000" cy="3600000"/>
              </a:xfrm>
            </p:grpSpPr>
            <p:sp>
              <p:nvSpPr>
                <p:cNvPr id="16" name="Freeform 11"/>
                <p:cNvSpPr>
                  <a:spLocks noEditPoints="1"/>
                </p:cNvSpPr>
                <p:nvPr/>
              </p:nvSpPr>
              <p:spPr bwMode="auto">
                <a:xfrm>
                  <a:off x="1055444" y="2145078"/>
                  <a:ext cx="3600000" cy="3600000"/>
                </a:xfrm>
                <a:custGeom>
                  <a:avLst/>
                  <a:gdLst>
                    <a:gd name="T0" fmla="*/ 2147483646 w 961"/>
                    <a:gd name="T1" fmla="*/ 0 h 961"/>
                    <a:gd name="T2" fmla="*/ 0 w 961"/>
                    <a:gd name="T3" fmla="*/ 2147483646 h 961"/>
                    <a:gd name="T4" fmla="*/ 2147483646 w 961"/>
                    <a:gd name="T5" fmla="*/ 2147483646 h 961"/>
                    <a:gd name="T6" fmla="*/ 2147483646 w 961"/>
                    <a:gd name="T7" fmla="*/ 2147483646 h 961"/>
                    <a:gd name="T8" fmla="*/ 2147483646 w 961"/>
                    <a:gd name="T9" fmla="*/ 0 h 961"/>
                    <a:gd name="T10" fmla="*/ 2147483646 w 961"/>
                    <a:gd name="T11" fmla="*/ 2147483646 h 961"/>
                    <a:gd name="T12" fmla="*/ 318765353 w 961"/>
                    <a:gd name="T13" fmla="*/ 2147483646 h 961"/>
                    <a:gd name="T14" fmla="*/ 2147483646 w 961"/>
                    <a:gd name="T15" fmla="*/ 319711229 h 961"/>
                    <a:gd name="T16" fmla="*/ 2147483646 w 961"/>
                    <a:gd name="T17" fmla="*/ 2147483646 h 961"/>
                    <a:gd name="T18" fmla="*/ 2147483646 w 961"/>
                    <a:gd name="T19" fmla="*/ 2147483646 h 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Oval 10"/>
                <p:cNvSpPr>
                  <a:spLocks noChangeArrowheads="1"/>
                </p:cNvSpPr>
                <p:nvPr/>
              </p:nvSpPr>
              <p:spPr bwMode="auto">
                <a:xfrm>
                  <a:off x="1283508" y="2357147"/>
                  <a:ext cx="3204000" cy="3204000"/>
                </a:xfrm>
                <a:prstGeom prst="ellipse">
                  <a:avLst/>
                </a:pr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8" name="Freeform 13"/>
              <p:cNvSpPr>
                <a:spLocks/>
              </p:cNvSpPr>
              <p:nvPr/>
            </p:nvSpPr>
            <p:spPr bwMode="auto">
              <a:xfrm rot="1008997">
                <a:off x="3565928" y="5267263"/>
                <a:ext cx="1389429" cy="1236072"/>
              </a:xfrm>
              <a:custGeom>
                <a:avLst/>
                <a:gdLst>
                  <a:gd name="T0" fmla="*/ 1696213917 w 430"/>
                  <a:gd name="T1" fmla="*/ 2070373837 h 430"/>
                  <a:gd name="T2" fmla="*/ 1506636857 w 430"/>
                  <a:gd name="T3" fmla="*/ 2100308201 h 430"/>
                  <a:gd name="T4" fmla="*/ 44899360 w 430"/>
                  <a:gd name="T5" fmla="*/ 638574459 h 430"/>
                  <a:gd name="T6" fmla="*/ 69843945 w 430"/>
                  <a:gd name="T7" fmla="*/ 448997597 h 430"/>
                  <a:gd name="T8" fmla="*/ 453985641 w 430"/>
                  <a:gd name="T9" fmla="*/ 69843872 h 430"/>
                  <a:gd name="T10" fmla="*/ 638575124 w 430"/>
                  <a:gd name="T11" fmla="*/ 39911741 h 430"/>
                  <a:gd name="T12" fmla="*/ 2100312621 w 430"/>
                  <a:gd name="T13" fmla="*/ 1501645483 h 430"/>
                  <a:gd name="T14" fmla="*/ 2075368036 w 430"/>
                  <a:gd name="T15" fmla="*/ 1691222345 h 430"/>
                  <a:gd name="T16" fmla="*/ 1696213917 w 430"/>
                  <a:gd name="T17" fmla="*/ 2070373837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rgbClr val="AFD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
              <p:cNvSpPr>
                <a:spLocks/>
              </p:cNvSpPr>
              <p:nvPr/>
            </p:nvSpPr>
            <p:spPr bwMode="auto">
              <a:xfrm rot="649791">
                <a:off x="3912994" y="5450757"/>
                <a:ext cx="388926" cy="363485"/>
              </a:xfrm>
              <a:custGeom>
                <a:avLst/>
                <a:gdLst>
                  <a:gd name="T0" fmla="*/ 57964388 w 192"/>
                  <a:gd name="T1" fmla="*/ 478829688 h 190"/>
                  <a:gd name="T2" fmla="*/ 0 w 192"/>
                  <a:gd name="T3" fmla="*/ 420866888 h 190"/>
                  <a:gd name="T4" fmla="*/ 423386250 w 192"/>
                  <a:gd name="T5" fmla="*/ 0 h 190"/>
                  <a:gd name="T6" fmla="*/ 483870000 w 192"/>
                  <a:gd name="T7" fmla="*/ 55443438 h 190"/>
                  <a:gd name="T8" fmla="*/ 57964388 w 192"/>
                  <a:gd name="T9" fmla="*/ 478829688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190">
                    <a:moveTo>
                      <a:pt x="23" y="190"/>
                    </a:moveTo>
                    <a:lnTo>
                      <a:pt x="0" y="167"/>
                    </a:lnTo>
                    <a:lnTo>
                      <a:pt x="168" y="0"/>
                    </a:lnTo>
                    <a:lnTo>
                      <a:pt x="192" y="22"/>
                    </a:lnTo>
                    <a:lnTo>
                      <a:pt x="23" y="190"/>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5"/>
              <p:cNvSpPr>
                <a:spLocks/>
              </p:cNvSpPr>
              <p:nvPr/>
            </p:nvSpPr>
            <p:spPr bwMode="auto">
              <a:xfrm rot="939617">
                <a:off x="4224315" y="5923722"/>
                <a:ext cx="373563" cy="409454"/>
              </a:xfrm>
              <a:custGeom>
                <a:avLst/>
                <a:gdLst>
                  <a:gd name="T0" fmla="*/ 57964388 w 190"/>
                  <a:gd name="T1" fmla="*/ 481351431 h 191"/>
                  <a:gd name="T2" fmla="*/ 0 w 190"/>
                  <a:gd name="T3" fmla="*/ 420867582 h 191"/>
                  <a:gd name="T4" fmla="*/ 423386250 w 190"/>
                  <a:gd name="T5" fmla="*/ 0 h 191"/>
                  <a:gd name="T6" fmla="*/ 478829688 w 190"/>
                  <a:gd name="T7" fmla="*/ 55443529 h 191"/>
                  <a:gd name="T8" fmla="*/ 57964388 w 190"/>
                  <a:gd name="T9" fmla="*/ 481351431 h 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191">
                    <a:moveTo>
                      <a:pt x="23" y="191"/>
                    </a:moveTo>
                    <a:lnTo>
                      <a:pt x="0" y="167"/>
                    </a:lnTo>
                    <a:lnTo>
                      <a:pt x="168" y="0"/>
                    </a:lnTo>
                    <a:lnTo>
                      <a:pt x="190" y="22"/>
                    </a:lnTo>
                    <a:lnTo>
                      <a:pt x="23" y="191"/>
                    </a:lnTo>
                    <a:close/>
                  </a:path>
                </a:pathLst>
              </a:custGeom>
              <a:solidFill>
                <a:srgbClr val="5896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Rectangle 17"/>
              <p:cNvSpPr>
                <a:spLocks noChangeArrowheads="1"/>
              </p:cNvSpPr>
              <p:nvPr/>
            </p:nvSpPr>
            <p:spPr bwMode="auto">
              <a:xfrm>
                <a:off x="1894612" y="2588286"/>
                <a:ext cx="1853218" cy="230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None/>
                </a:pPr>
                <a:r>
                  <a:rPr lang="en-US" altLang="zh-CN" dirty="0">
                    <a:solidFill>
                      <a:schemeClr val="bg1"/>
                    </a:solidFill>
                    <a:latin typeface="Arial Rounded MT Bold" panose="020F0704030504030204" pitchFamily="34" charset="0"/>
                    <a:cs typeface="Arial" panose="020B0604020202020204" pitchFamily="34" charset="0"/>
                  </a:rPr>
                  <a:t>In the Wild Threat Hunt</a:t>
                </a:r>
                <a:endParaRPr lang="zh-CN" altLang="en-US" dirty="0">
                  <a:solidFill>
                    <a:schemeClr val="bg1"/>
                  </a:solidFill>
                  <a:latin typeface="Arial Rounded MT Bold" panose="020F0704030504030204" pitchFamily="34" charset="0"/>
                  <a:cs typeface="Arial" panose="020B0604020202020204" pitchFamily="34" charset="0"/>
                </a:endParaRPr>
              </a:p>
            </p:txBody>
          </p:sp>
          <p:sp>
            <p:nvSpPr>
              <p:cNvPr id="22" name="Rectangle 18"/>
              <p:cNvSpPr>
                <a:spLocks noChangeArrowheads="1"/>
              </p:cNvSpPr>
              <p:nvPr/>
            </p:nvSpPr>
            <p:spPr bwMode="auto">
              <a:xfrm>
                <a:off x="4704355" y="1762061"/>
                <a:ext cx="29686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ea typeface="+mn-ea"/>
                    <a:cs typeface="Arial" panose="020B0604020202020204" pitchFamily="34" charset="0"/>
                  </a:rPr>
                  <a:t> App </a:t>
                </a:r>
                <a:r>
                  <a:rPr lang="en-US" altLang="zh-CN" sz="1800" dirty="0">
                    <a:solidFill>
                      <a:schemeClr val="bg1"/>
                    </a:solidFill>
                    <a:latin typeface="Arial Rounded MT Bold" panose="020F0704030504030204" pitchFamily="34" charset="0"/>
                    <a:ea typeface="+mn-ea"/>
                    <a:cs typeface="Arial" panose="020B0604020202020204" pitchFamily="34" charset="0"/>
                  </a:rPr>
                  <a:t>Meta info Crawler</a:t>
                </a:r>
              </a:p>
            </p:txBody>
          </p:sp>
          <p:sp>
            <p:nvSpPr>
              <p:cNvPr id="29" name="Text Box 25"/>
              <p:cNvSpPr txBox="1">
                <a:spLocks noChangeArrowheads="1"/>
              </p:cNvSpPr>
              <p:nvPr/>
            </p:nvSpPr>
            <p:spPr bwMode="auto">
              <a:xfrm>
                <a:off x="8182787" y="2645482"/>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1</a:t>
                </a:r>
                <a:endParaRPr lang="zh-CN" altLang="zh-CN" sz="1800" b="1" dirty="0">
                  <a:solidFill>
                    <a:schemeClr val="bg1"/>
                  </a:solidFill>
                </a:endParaRPr>
              </a:p>
            </p:txBody>
          </p:sp>
          <p:sp>
            <p:nvSpPr>
              <p:cNvPr id="35" name="Rectangle 18"/>
              <p:cNvSpPr>
                <a:spLocks noChangeArrowheads="1"/>
              </p:cNvSpPr>
              <p:nvPr/>
            </p:nvSpPr>
            <p:spPr bwMode="auto">
              <a:xfrm>
                <a:off x="4704355" y="2715737"/>
                <a:ext cx="3708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err="1" smtClean="0">
                    <a:solidFill>
                      <a:schemeClr val="bg1"/>
                    </a:solidFill>
                    <a:latin typeface="Arial Rounded MT Bold" panose="020F0704030504030204" pitchFamily="34" charset="0"/>
                    <a:cs typeface="Arial" panose="020B0604020202020204" pitchFamily="34" charset="0"/>
                  </a:rPr>
                  <a:t>PGClient</a:t>
                </a:r>
                <a:r>
                  <a:rPr lang="en-US" altLang="zh-CN" sz="1800" dirty="0" smtClean="0">
                    <a:solidFill>
                      <a:schemeClr val="bg1"/>
                    </a:solidFill>
                    <a:latin typeface="Arial Rounded MT Bold" panose="020F0704030504030204" pitchFamily="34" charset="0"/>
                    <a:cs typeface="Arial" panose="020B0604020202020204" pitchFamily="34" charset="0"/>
                  </a:rPr>
                  <a:t> Jail break</a:t>
                </a:r>
                <a:endParaRPr lang="en-US" altLang="zh-CN" sz="1000" dirty="0">
                  <a:solidFill>
                    <a:schemeClr val="bg1"/>
                  </a:solidFill>
                  <a:latin typeface="Arial Rounded MT Bold" panose="020F0704030504030204" pitchFamily="34" charset="0"/>
                  <a:cs typeface="Arial" panose="020B0604020202020204" pitchFamily="34" charset="0"/>
                </a:endParaRPr>
              </a:p>
            </p:txBody>
          </p:sp>
          <p:sp>
            <p:nvSpPr>
              <p:cNvPr id="38" name="Rectangle 18"/>
              <p:cNvSpPr>
                <a:spLocks noChangeArrowheads="1"/>
              </p:cNvSpPr>
              <p:nvPr/>
            </p:nvSpPr>
            <p:spPr bwMode="auto">
              <a:xfrm>
                <a:off x="4707837" y="3784231"/>
                <a:ext cx="3708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1800" dirty="0" smtClean="0">
                    <a:solidFill>
                      <a:schemeClr val="bg1"/>
                    </a:solidFill>
                    <a:latin typeface="Arial Rounded MT Bold" panose="020F0704030504030204" pitchFamily="34" charset="0"/>
                    <a:cs typeface="Arial" panose="020B0604020202020204" pitchFamily="34" charset="0"/>
                  </a:rPr>
                  <a:t> Death Profile Attack</a:t>
                </a:r>
                <a:endParaRPr lang="en-US" altLang="zh-CN" sz="1000" dirty="0">
                  <a:solidFill>
                    <a:schemeClr val="bg1"/>
                  </a:solidFill>
                  <a:latin typeface="Arial Rounded MT Bold" panose="020F0704030504030204" pitchFamily="34" charset="0"/>
                  <a:cs typeface="Arial" panose="020B0604020202020204" pitchFamily="34" charset="0"/>
                </a:endParaRPr>
              </a:p>
            </p:txBody>
          </p:sp>
        </p:grpSp>
        <p:sp>
          <p:nvSpPr>
            <p:cNvPr id="28" name="Text Box 24"/>
            <p:cNvSpPr txBox="1">
              <a:spLocks noChangeArrowheads="1"/>
            </p:cNvSpPr>
            <p:nvPr/>
          </p:nvSpPr>
          <p:spPr bwMode="auto">
            <a:xfrm>
              <a:off x="8185689" y="3593578"/>
              <a:ext cx="765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3</a:t>
              </a:r>
              <a:endParaRPr lang="zh-CN" altLang="zh-CN" sz="1800" b="1" dirty="0">
                <a:solidFill>
                  <a:schemeClr val="bg1"/>
                </a:solidFill>
              </a:endParaRPr>
            </a:p>
          </p:txBody>
        </p:sp>
      </p:grpSp>
      <p:sp>
        <p:nvSpPr>
          <p:cNvPr id="31" name="Oval 9"/>
          <p:cNvSpPr>
            <a:spLocks noChangeArrowheads="1"/>
          </p:cNvSpPr>
          <p:nvPr/>
        </p:nvSpPr>
        <p:spPr bwMode="auto">
          <a:xfrm>
            <a:off x="8988424" y="3315622"/>
            <a:ext cx="1080000" cy="1080000"/>
          </a:xfrm>
          <a:prstGeom prst="ellipse">
            <a:avLst/>
          </a:prstGeom>
          <a:solidFill>
            <a:srgbClr val="C00000"/>
          </a:solidFill>
          <a:ln w="12700">
            <a:solidFill>
              <a:srgbClr val="FFFFFF"/>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 name="Text Box 25"/>
          <p:cNvSpPr txBox="1">
            <a:spLocks noChangeArrowheads="1"/>
          </p:cNvSpPr>
          <p:nvPr/>
        </p:nvSpPr>
        <p:spPr bwMode="auto">
          <a:xfrm>
            <a:off x="9332714" y="3704836"/>
            <a:ext cx="65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b="1" dirty="0" smtClean="0">
                <a:solidFill>
                  <a:schemeClr val="bg1"/>
                </a:solidFill>
              </a:rPr>
              <a:t>0</a:t>
            </a:r>
            <a:r>
              <a:rPr lang="en-US" altLang="zh-CN" sz="1800" b="1" dirty="0" smtClean="0">
                <a:solidFill>
                  <a:schemeClr val="bg1"/>
                </a:solidFill>
              </a:rPr>
              <a:t>2</a:t>
            </a:r>
            <a:endParaRPr lang="zh-CN" altLang="zh-CN" sz="1800" b="1" dirty="0">
              <a:solidFill>
                <a:schemeClr val="bg1"/>
              </a:solidFill>
            </a:endParaRPr>
          </a:p>
        </p:txBody>
      </p:sp>
    </p:spTree>
    <p:extLst>
      <p:ext uri="{BB962C8B-B14F-4D97-AF65-F5344CB8AC3E}">
        <p14:creationId xmlns:p14="http://schemas.microsoft.com/office/powerpoint/2010/main" val="19608688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24000" y="1383071"/>
            <a:ext cx="8256588" cy="4884738"/>
          </a:xfrm>
        </p:spPr>
        <p:txBody>
          <a:bodyPr/>
          <a:lstStyle/>
          <a:p>
            <a:r>
              <a:rPr lang="en-US" altLang="zh-CN" dirty="0" smtClean="0"/>
              <a:t>Attack vector by twitter</a:t>
            </a:r>
            <a:endParaRPr lang="zh-CN" altLang="zh-CN" dirty="0"/>
          </a:p>
          <a:p>
            <a:endParaRPr lang="en-US" altLang="zh-CN" dirty="0" smtClean="0"/>
          </a:p>
          <a:p>
            <a:r>
              <a:rPr lang="en-US" altLang="zh-CN" dirty="0" smtClean="0"/>
              <a:t>Lure to install profile</a:t>
            </a:r>
          </a:p>
          <a:p>
            <a:pPr lvl="1"/>
            <a:r>
              <a:rPr lang="en-US" altLang="zh-CN" dirty="0" smtClean="0"/>
              <a:t>Web URL via Safari</a:t>
            </a:r>
          </a:p>
          <a:p>
            <a:pPr lvl="1"/>
            <a:r>
              <a:rPr lang="en-US" altLang="zh-CN" dirty="0" smtClean="0"/>
              <a:t>Attachment in Mail </a:t>
            </a:r>
          </a:p>
          <a:p>
            <a:endParaRPr lang="en-US" altLang="zh-CN" dirty="0" smtClean="0"/>
          </a:p>
          <a:p>
            <a:r>
              <a:rPr lang="en-US" altLang="zh-CN" dirty="0" err="1" smtClean="0"/>
              <a:t>SpringBoard</a:t>
            </a:r>
            <a:r>
              <a:rPr lang="en-US" altLang="zh-CN" dirty="0" smtClean="0"/>
              <a:t> Icon scare</a:t>
            </a:r>
            <a:endParaRPr lang="en-US" altLang="zh-CN" dirty="0"/>
          </a:p>
          <a:p>
            <a:pPr lvl="1"/>
            <a:r>
              <a:rPr lang="en-US" altLang="zh-CN" dirty="0" smtClean="0"/>
              <a:t>Hundreds of rubbish Icon</a:t>
            </a:r>
          </a:p>
          <a:p>
            <a:pPr lvl="1"/>
            <a:r>
              <a:rPr lang="en-US" altLang="zh-CN" dirty="0" err="1" smtClean="0"/>
              <a:t>WebClip</a:t>
            </a:r>
            <a:r>
              <a:rPr lang="en-US" altLang="zh-CN" dirty="0" smtClean="0"/>
              <a:t> unmovable</a:t>
            </a:r>
          </a:p>
          <a:p>
            <a:pPr lvl="1"/>
            <a:r>
              <a:rPr lang="en-US" altLang="zh-CN" dirty="0" smtClean="0"/>
              <a:t>Demo or prototype</a:t>
            </a:r>
            <a:endParaRPr lang="en-US" altLang="zh-CN" dirty="0"/>
          </a:p>
          <a:p>
            <a:pPr lvl="1">
              <a:lnSpc>
                <a:spcPct val="150000"/>
              </a:lnSpc>
            </a:pPr>
            <a:endParaRPr lang="en-US" altLang="zh-CN" dirty="0" smtClean="0"/>
          </a:p>
          <a:p>
            <a:pPr lvl="1">
              <a:lnSpc>
                <a:spcPct val="150000"/>
              </a:lnSpc>
            </a:pPr>
            <a:endParaRPr lang="en-US" altLang="zh-CN"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139132" y="1179749"/>
            <a:ext cx="4537494" cy="1781175"/>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2202" y="2797745"/>
            <a:ext cx="2433320" cy="4319905"/>
          </a:xfrm>
          <a:prstGeom prst="rect">
            <a:avLst/>
          </a:prstGeom>
          <a:noFill/>
          <a:ln>
            <a:noFill/>
          </a:ln>
        </p:spPr>
      </p:pic>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5549" y="2771867"/>
            <a:ext cx="2433320" cy="4319905"/>
          </a:xfrm>
          <a:prstGeom prst="rect">
            <a:avLst/>
          </a:prstGeom>
          <a:noFill/>
          <a:ln>
            <a:noFill/>
          </a:ln>
        </p:spPr>
      </p:pic>
      <p:pic>
        <p:nvPicPr>
          <p:cNvPr id="5" name="Picture 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05302" y="2771867"/>
            <a:ext cx="2471324" cy="4425357"/>
          </a:xfrm>
          <a:prstGeom prst="rect">
            <a:avLst/>
          </a:prstGeom>
          <a:noFill/>
          <a:ln>
            <a:noFill/>
          </a:ln>
        </p:spPr>
      </p:pic>
      <p:sp>
        <p:nvSpPr>
          <p:cNvPr id="9"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Tricks to scare users</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299790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8946" y="1542473"/>
            <a:ext cx="8257309" cy="4886036"/>
          </a:xfrm>
        </p:spPr>
        <p:txBody>
          <a:bodyPr/>
          <a:lstStyle/>
          <a:p>
            <a:pPr marL="0" indent="0">
              <a:buNone/>
            </a:pPr>
            <a:endParaRPr lang="zh-CN" altLang="zh-CN" dirty="0" smtClean="0"/>
          </a:p>
          <a:p>
            <a:r>
              <a:rPr lang="en-US" altLang="zh-CN" dirty="0" smtClean="0"/>
              <a:t>Mobile </a:t>
            </a:r>
            <a:r>
              <a:rPr lang="en-US" altLang="zh-CN" dirty="0" err="1" smtClean="0"/>
              <a:t>probile</a:t>
            </a:r>
            <a:endParaRPr lang="zh-CN" altLang="zh-CN" dirty="0"/>
          </a:p>
          <a:p>
            <a:pPr lvl="1"/>
            <a:r>
              <a:rPr lang="en-US" altLang="zh-CN" dirty="0" smtClean="0"/>
              <a:t>*.</a:t>
            </a:r>
            <a:r>
              <a:rPr lang="en-US" altLang="zh-CN" dirty="0" err="1" smtClean="0"/>
              <a:t>mobileconfig</a:t>
            </a:r>
            <a:endParaRPr lang="en-US" altLang="zh-CN" dirty="0" smtClean="0"/>
          </a:p>
          <a:p>
            <a:pPr lvl="1"/>
            <a:r>
              <a:rPr lang="en-US" altLang="zh-CN" sz="2800" dirty="0" err="1"/>
              <a:t>PayloadType</a:t>
            </a:r>
            <a:endParaRPr lang="en-US" altLang="zh-CN" dirty="0" smtClean="0"/>
          </a:p>
          <a:p>
            <a:endParaRPr lang="en-US" altLang="zh-CN" dirty="0"/>
          </a:p>
          <a:p>
            <a:endParaRPr lang="en-US" altLang="zh-CN" dirty="0" smtClean="0"/>
          </a:p>
          <a:p>
            <a:r>
              <a:rPr lang="en-US" altLang="zh-CN" dirty="0" err="1" smtClean="0"/>
              <a:t>WebClips</a:t>
            </a:r>
            <a:r>
              <a:rPr lang="en-US" altLang="zh-CN" dirty="0" smtClean="0"/>
              <a:t> Array</a:t>
            </a:r>
            <a:endParaRPr lang="zh-CN" altLang="zh-CN" dirty="0"/>
          </a:p>
          <a:p>
            <a:pPr lvl="1"/>
            <a:r>
              <a:rPr lang="en-US" altLang="zh-CN" dirty="0" smtClean="0"/>
              <a:t>Un-removable key</a:t>
            </a:r>
          </a:p>
          <a:p>
            <a:pPr lvl="1"/>
            <a:r>
              <a:rPr lang="en-US" altLang="zh-CN" sz="2800" dirty="0" err="1"/>
              <a:t>Unlimit</a:t>
            </a:r>
            <a:endParaRPr lang="en-US" altLang="zh-CN" sz="2800" dirty="0"/>
          </a:p>
          <a:p>
            <a:pPr lvl="1"/>
            <a:endParaRPr lang="en-US" altLang="zh-CN" sz="2800" dirty="0"/>
          </a:p>
          <a:p>
            <a:pPr lvl="1">
              <a:lnSpc>
                <a:spcPct val="150000"/>
              </a:lnSpc>
            </a:pPr>
            <a:endParaRPr lang="en-US" altLang="zh-CN" dirty="0" smtClean="0"/>
          </a:p>
          <a:p>
            <a:pPr lvl="1">
              <a:lnSpc>
                <a:spcPct val="150000"/>
              </a:lnSpc>
            </a:pPr>
            <a:endParaRPr lang="en-US" altLang="zh-CN" dirty="0"/>
          </a:p>
        </p:txBody>
      </p:sp>
      <p:graphicFrame>
        <p:nvGraphicFramePr>
          <p:cNvPr id="6" name="Object 5"/>
          <p:cNvGraphicFramePr>
            <a:graphicFrameLocks noChangeAspect="1"/>
          </p:cNvGraphicFramePr>
          <p:nvPr>
            <p:extLst/>
          </p:nvPr>
        </p:nvGraphicFramePr>
        <p:xfrm>
          <a:off x="4798728" y="1542474"/>
          <a:ext cx="5869273" cy="5014061"/>
        </p:xfrm>
        <a:graphic>
          <a:graphicData uri="http://schemas.openxmlformats.org/presentationml/2006/ole">
            <mc:AlternateContent xmlns:mc="http://schemas.openxmlformats.org/markup-compatibility/2006">
              <mc:Choice xmlns:v="urn:schemas-microsoft-com:vml" Requires="v">
                <p:oleObj spid="_x0000_s5139" name="Visio" r:id="rId4" imgW="6438960" imgH="5501160" progId="Visio.Drawing.11">
                  <p:embed/>
                </p:oleObj>
              </mc:Choice>
              <mc:Fallback>
                <p:oleObj name="Visio" r:id="rId4" imgW="6438960" imgH="5501160" progId="Visio.Drawing.11">
                  <p:embed/>
                  <p:pic>
                    <p:nvPicPr>
                      <p:cNvPr id="6" name="Object 5"/>
                      <p:cNvPicPr/>
                      <p:nvPr/>
                    </p:nvPicPr>
                    <p:blipFill>
                      <a:blip r:embed="rId5"/>
                      <a:stretch>
                        <a:fillRect/>
                      </a:stretch>
                    </p:blipFill>
                    <p:spPr>
                      <a:xfrm>
                        <a:off x="4798728" y="1542474"/>
                        <a:ext cx="5869273" cy="5014061"/>
                      </a:xfrm>
                      <a:prstGeom prst="rect">
                        <a:avLst/>
                      </a:prstGeom>
                    </p:spPr>
                  </p:pic>
                </p:oleObj>
              </mc:Fallback>
            </mc:AlternateContent>
          </a:graphicData>
        </a:graphic>
      </p:graphicFrame>
      <p:sp>
        <p:nvSpPr>
          <p:cNvPr id="5"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Mobile profile</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12212152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227" y="5521423"/>
            <a:ext cx="9441543" cy="3970318"/>
          </a:xfrm>
          <a:prstGeom prst="rect">
            <a:avLst/>
          </a:prstGeom>
        </p:spPr>
        <p:txBody>
          <a:bodyPr wrap="square">
            <a:spAutoFit/>
          </a:bodyPr>
          <a:lstStyle/>
          <a:p>
            <a:r>
              <a:rPr lang="en-US" altLang="zh-CN" sz="1200" dirty="0" err="1">
                <a:solidFill>
                  <a:srgbClr val="000000"/>
                </a:solidFill>
                <a:latin typeface="Times New Roman" panose="02020603050405020304" pitchFamily="18" charset="0"/>
              </a:rPr>
              <a:t>Profiled</a:t>
            </a:r>
            <a:r>
              <a:rPr lang="en-US" altLang="zh-CN" sz="1200" dirty="0" err="1">
                <a:solidFill>
                  <a:srgbClr val="000000"/>
                </a:solidFill>
                <a:latin typeface="Wingdings" panose="05000000000000000000" pitchFamily="2" charset="2"/>
              </a:rPr>
              <a:t>ß</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Wingdings" panose="05000000000000000000" pitchFamily="2" charset="2"/>
              </a:rPr>
              <a:t>à</a:t>
            </a:r>
            <a:r>
              <a:rPr lang="en-US" altLang="zh-CN" sz="1200" dirty="0" err="1">
                <a:solidFill>
                  <a:srgbClr val="000000"/>
                </a:solidFill>
                <a:latin typeface="Times New Roman" panose="02020603050405020304" pitchFamily="18" charset="0"/>
              </a:rPr>
              <a:t>misagent</a:t>
            </a:r>
            <a:r>
              <a:rPr lang="en-US" altLang="zh-CN" sz="1200" dirty="0">
                <a:solidFill>
                  <a:srgbClr val="000000"/>
                </a:solidFill>
                <a:latin typeface="Times New Roman" panose="02020603050405020304" pitchFamily="18" charset="0"/>
              </a:rPr>
              <a:t> </a:t>
            </a:r>
            <a:endParaRPr lang="zh-CN" altLang="en-US" sz="1200" dirty="0">
              <a:solidFill>
                <a:srgbClr val="000000"/>
              </a:solidFill>
              <a:latin typeface="Times New Roman" panose="02020603050405020304" pitchFamily="18" charset="0"/>
            </a:endParaRPr>
          </a:p>
          <a:p>
            <a:r>
              <a:rPr lang="en-US" altLang="zh-CN" sz="1200" dirty="0" err="1">
                <a:solidFill>
                  <a:srgbClr val="000000"/>
                </a:solidFill>
                <a:latin typeface="Times New Roman" panose="02020603050405020304" pitchFamily="18" charset="0"/>
              </a:rPr>
              <a:t>xpc_connection_get_name_by_address</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com.apple.misagent</a:t>
            </a:r>
            <a:endParaRPr lang="en-US" altLang="zh-CN" sz="1200" dirty="0">
              <a:solidFill>
                <a:srgbClr val="000000"/>
              </a:solidFill>
              <a:latin typeface="Times New Roman" panose="02020603050405020304" pitchFamily="18" charset="0"/>
            </a:endParaRPr>
          </a:p>
          <a:p>
            <a:r>
              <a:rPr lang="en-US" altLang="zh-CN" sz="1200" dirty="0">
                <a:solidFill>
                  <a:srgbClr val="000000"/>
                </a:solidFill>
                <a:latin typeface="Times New Roman" panose="02020603050405020304" pitchFamily="18" charset="0"/>
              </a:rPr>
              <a:t>[2916:289299    (profiled)]:    </a:t>
            </a:r>
            <a:r>
              <a:rPr lang="en-US" altLang="zh-CN" sz="1200" dirty="0" err="1">
                <a:solidFill>
                  <a:srgbClr val="000000"/>
                </a:solidFill>
                <a:latin typeface="Times New Roman" panose="02020603050405020304" pitchFamily="18" charset="0"/>
              </a:rPr>
              <a:t>libxpc.dylib!xpc_connection_send_message_with_reply_sync</a:t>
            </a:r>
            <a:r>
              <a:rPr lang="en-US" altLang="zh-CN" sz="1200" dirty="0">
                <a:solidFill>
                  <a:srgbClr val="000000"/>
                </a:solidFill>
                <a:latin typeface="Times New Roman" panose="02020603050405020304" pitchFamily="18" charset="0"/>
              </a:rPr>
              <a:t>        :       connection=0x1575c100   </a:t>
            </a:r>
            <a:r>
              <a:rPr lang="en-US" altLang="zh-CN" sz="1200" dirty="0" err="1">
                <a:solidFill>
                  <a:srgbClr val="000000"/>
                </a:solidFill>
                <a:latin typeface="Times New Roman" panose="02020603050405020304" pitchFamily="18" charset="0"/>
              </a:rPr>
              <a:t>connectionName</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com.apple.misagent</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connectionPid</a:t>
            </a:r>
            <a:r>
              <a:rPr lang="en-US" altLang="zh-CN" sz="1200" dirty="0">
                <a:solidFill>
                  <a:srgbClr val="000000"/>
                </a:solidFill>
                <a:latin typeface="Times New Roman" panose="02020603050405020304" pitchFamily="18" charset="0"/>
              </a:rPr>
              <a:t>=3115      </a:t>
            </a:r>
            <a:r>
              <a:rPr lang="en-US" altLang="zh-CN" sz="1200" dirty="0" err="1">
                <a:solidFill>
                  <a:srgbClr val="000000"/>
                </a:solidFill>
                <a:latin typeface="Times New Roman" panose="02020603050405020304" pitchFamily="18" charset="0"/>
              </a:rPr>
              <a:t>connectionProcName</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misagent</a:t>
            </a:r>
            <a:endParaRPr lang="en-US" altLang="zh-CN" sz="1200" dirty="0">
              <a:solidFill>
                <a:srgbClr val="000000"/>
              </a:solidFill>
              <a:latin typeface="Times New Roman" panose="02020603050405020304" pitchFamily="18" charset="0"/>
            </a:endParaRPr>
          </a:p>
          <a:p>
            <a:r>
              <a:rPr lang="en-US" altLang="zh-CN" sz="1200" dirty="0">
                <a:solidFill>
                  <a:srgbClr val="000000"/>
                </a:solidFill>
                <a:latin typeface="Times New Roman" panose="02020603050405020304" pitchFamily="18" charset="0"/>
              </a:rPr>
              <a:t>[2916:205566    (profiled)]:    libsystem_kernel.</a:t>
            </a:r>
            <a:r>
              <a:rPr lang="en-US" altLang="zh-CN" sz="1200" dirty="0" err="1">
                <a:solidFill>
                  <a:srgbClr val="000000"/>
                </a:solidFill>
                <a:latin typeface="Times New Roman" panose="02020603050405020304" pitchFamily="18" charset="0"/>
              </a:rPr>
              <a:t>dylib</a:t>
            </a:r>
            <a:r>
              <a:rPr lang="en-US" altLang="zh-CN" sz="1200" dirty="0">
                <a:solidFill>
                  <a:srgbClr val="000000"/>
                </a:solidFill>
                <a:latin typeface="Times New Roman" panose="02020603050405020304" pitchFamily="18" charset="0"/>
              </a:rPr>
              <a:t>!__</a:t>
            </a:r>
            <a:r>
              <a:rPr lang="en-US" altLang="zh-CN" sz="1200" dirty="0" err="1">
                <a:solidFill>
                  <a:srgbClr val="000000"/>
                </a:solidFill>
                <a:latin typeface="Times New Roman" panose="02020603050405020304" pitchFamily="18" charset="0"/>
              </a:rPr>
              <a:t>read_nocancel</a:t>
            </a:r>
            <a:r>
              <a:rPr lang="en-US" altLang="zh-CN" sz="1200" dirty="0">
                <a:solidFill>
                  <a:srgbClr val="000000"/>
                </a:solidFill>
                <a:latin typeface="Times New Roman" panose="02020603050405020304" pitchFamily="18" charset="0"/>
              </a:rPr>
              <a:t>  call stack:</a:t>
            </a:r>
          </a:p>
          <a:p>
            <a:r>
              <a:rPr lang="en-US" altLang="zh-CN" sz="1200" dirty="0">
                <a:solidFill>
                  <a:srgbClr val="000000"/>
                </a:solidFill>
                <a:latin typeface="Times New Roman" panose="02020603050405020304" pitchFamily="18" charset="0"/>
              </a:rPr>
              <a:t>0x26032dcb Foundation!_</a:t>
            </a:r>
            <a:r>
              <a:rPr lang="en-US" altLang="zh-CN" sz="1200" dirty="0" err="1">
                <a:solidFill>
                  <a:srgbClr val="000000"/>
                </a:solidFill>
                <a:latin typeface="Times New Roman" panose="02020603050405020304" pitchFamily="18" charset="0"/>
              </a:rPr>
              <a:t>NSReadFromFileDescriptorWithProgress</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0x26032c11 Foundation!_</a:t>
            </a:r>
            <a:r>
              <a:rPr lang="en-US" altLang="zh-CN" sz="1200" dirty="0" err="1">
                <a:solidFill>
                  <a:srgbClr val="000000"/>
                </a:solidFill>
                <a:latin typeface="Times New Roman" panose="02020603050405020304" pitchFamily="18" charset="0"/>
              </a:rPr>
              <a:t>NSReadBytesFromFileWithExtendedAttributes</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0x260328ad Foundation!-[</a:t>
            </a:r>
            <a:r>
              <a:rPr lang="en-US" altLang="zh-CN" sz="1200" dirty="0" err="1">
                <a:solidFill>
                  <a:srgbClr val="000000"/>
                </a:solidFill>
                <a:latin typeface="Times New Roman" panose="02020603050405020304" pitchFamily="18" charset="0"/>
              </a:rPr>
              <a:t>NSData</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NSData</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initWithContentsOfFile</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0x26037f33 Foundation!+[</a:t>
            </a:r>
            <a:r>
              <a:rPr lang="en-US" altLang="zh-CN" sz="1200" dirty="0" err="1">
                <a:solidFill>
                  <a:srgbClr val="000000"/>
                </a:solidFill>
                <a:latin typeface="Times New Roman" panose="02020603050405020304" pitchFamily="18" charset="0"/>
              </a:rPr>
              <a:t>NSData</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NSData</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dataWithContentsOfFile</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0x2f1063d3 </a:t>
            </a:r>
            <a:r>
              <a:rPr lang="en-US" altLang="zh-CN" sz="1200" dirty="0" err="1">
                <a:solidFill>
                  <a:srgbClr val="000000"/>
                </a:solidFill>
                <a:latin typeface="Times New Roman" panose="02020603050405020304" pitchFamily="18" charset="0"/>
              </a:rPr>
              <a:t>ManagedConfiguration</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MCManifest</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installedProfileDataWithIdentifier</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0x2f10629d </a:t>
            </a:r>
            <a:r>
              <a:rPr lang="en-US" altLang="zh-CN" sz="1200" dirty="0" err="1">
                <a:solidFill>
                  <a:srgbClr val="000000"/>
                </a:solidFill>
                <a:latin typeface="Times New Roman" panose="02020603050405020304" pitchFamily="18" charset="0"/>
              </a:rPr>
              <a:t>ManagedConfiguration</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MCManifest</a:t>
            </a:r>
            <a:r>
              <a:rPr lang="en-US" altLang="zh-CN" sz="1200" dirty="0">
                <a:solidFill>
                  <a:srgbClr val="000000"/>
                </a:solidFill>
                <a:latin typeface="Times New Roman" panose="02020603050405020304" pitchFamily="18" charset="0"/>
              </a:rPr>
              <a:t> </a:t>
            </a:r>
            <a:r>
              <a:rPr lang="en-US" altLang="zh-CN" sz="1200" dirty="0" err="1">
                <a:solidFill>
                  <a:srgbClr val="000000"/>
                </a:solidFill>
                <a:latin typeface="Times New Roman" panose="02020603050405020304" pitchFamily="18" charset="0"/>
              </a:rPr>
              <a:t>installedProfileWithIdentifier</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0x148a39 profiled!0x55a39,      </a:t>
            </a:r>
          </a:p>
          <a:p>
            <a:r>
              <a:rPr lang="en-US" altLang="zh-CN" sz="1200" dirty="0">
                <a:solidFill>
                  <a:srgbClr val="000000"/>
                </a:solidFill>
                <a:latin typeface="Times New Roman" panose="02020603050405020304" pitchFamily="18" charset="0"/>
              </a:rPr>
              <a:t>0x13231d profiled!0x3f31d,      </a:t>
            </a:r>
          </a:p>
          <a:p>
            <a:r>
              <a:rPr lang="en-US" altLang="zh-CN" sz="1200" dirty="0">
                <a:solidFill>
                  <a:srgbClr val="000000"/>
                </a:solidFill>
                <a:latin typeface="Times New Roman" panose="02020603050405020304" pitchFamily="18" charset="0"/>
              </a:rPr>
              <a:t>0x37434f1d libsystem_notify.dylib!___notify_dispatch_local_notification_block_invoke,   </a:t>
            </a:r>
          </a:p>
          <a:p>
            <a:r>
              <a:rPr lang="en-US" altLang="zh-CN" sz="1200" dirty="0">
                <a:solidFill>
                  <a:srgbClr val="000000"/>
                </a:solidFill>
                <a:latin typeface="Times New Roman" panose="02020603050405020304" pitchFamily="18" charset="0"/>
              </a:rPr>
              <a:t>0x37284d2b libdispatch.</a:t>
            </a:r>
            <a:r>
              <a:rPr lang="en-US" altLang="zh-CN" sz="1200" dirty="0" err="1">
                <a:solidFill>
                  <a:srgbClr val="000000"/>
                </a:solidFill>
                <a:latin typeface="Times New Roman" panose="02020603050405020304" pitchFamily="18" charset="0"/>
              </a:rPr>
              <a:t>dylib</a:t>
            </a:r>
            <a:r>
              <a:rPr lang="en-US" altLang="zh-CN" sz="1200" dirty="0">
                <a:solidFill>
                  <a:srgbClr val="000000"/>
                </a:solidFill>
                <a:latin typeface="Times New Roman" panose="02020603050405020304" pitchFamily="18" charset="0"/>
              </a:rPr>
              <a:t>!_</a:t>
            </a:r>
            <a:r>
              <a:rPr lang="en-US" altLang="zh-CN" sz="1200" dirty="0" err="1">
                <a:solidFill>
                  <a:srgbClr val="000000"/>
                </a:solidFill>
                <a:latin typeface="Times New Roman" panose="02020603050405020304" pitchFamily="18" charset="0"/>
              </a:rPr>
              <a:t>dispatch_call_block_and_release</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0x37284d17 libdispatch.</a:t>
            </a:r>
            <a:r>
              <a:rPr lang="en-US" altLang="zh-CN" sz="1200" dirty="0" err="1">
                <a:solidFill>
                  <a:srgbClr val="000000"/>
                </a:solidFill>
                <a:latin typeface="Times New Roman" panose="02020603050405020304" pitchFamily="18" charset="0"/>
              </a:rPr>
              <a:t>dylib</a:t>
            </a:r>
            <a:r>
              <a:rPr lang="en-US" altLang="zh-CN" sz="1200" dirty="0">
                <a:solidFill>
                  <a:srgbClr val="000000"/>
                </a:solidFill>
                <a:latin typeface="Times New Roman" panose="02020603050405020304" pitchFamily="18" charset="0"/>
              </a:rPr>
              <a:t>!_</a:t>
            </a:r>
            <a:r>
              <a:rPr lang="en-US" altLang="zh-CN" sz="1200" dirty="0" err="1">
                <a:solidFill>
                  <a:srgbClr val="000000"/>
                </a:solidFill>
                <a:latin typeface="Times New Roman" panose="02020603050405020304" pitchFamily="18" charset="0"/>
              </a:rPr>
              <a:t>dispatch_client_callout</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0x372930b1 libdispatch.dylib!_dispatch_main_queue_callback_4CF$VARIANT$mp,      </a:t>
            </a:r>
          </a:p>
          <a:p>
            <a:r>
              <a:rPr lang="en-US" altLang="zh-CN" sz="1200" dirty="0">
                <a:solidFill>
                  <a:srgbClr val="000000"/>
                </a:solidFill>
                <a:latin typeface="Times New Roman" panose="02020603050405020304" pitchFamily="18" charset="0"/>
              </a:rPr>
              <a:t>0x252de9ad CoreFoundation!__CFRUNLOOP_IS_SERVICING_THE_MAIN_DISPATCH_QUEUE__,   </a:t>
            </a:r>
          </a:p>
          <a:p>
            <a:r>
              <a:rPr lang="en-US" altLang="zh-CN" sz="1200" dirty="0">
                <a:solidFill>
                  <a:srgbClr val="000000"/>
                </a:solidFill>
                <a:latin typeface="Times New Roman" panose="02020603050405020304" pitchFamily="18" charset="0"/>
              </a:rPr>
              <a:t>0x252dcea7 </a:t>
            </a:r>
            <a:r>
              <a:rPr lang="en-US" altLang="zh-CN" sz="1200" dirty="0" err="1">
                <a:solidFill>
                  <a:srgbClr val="000000"/>
                </a:solidFill>
                <a:latin typeface="Times New Roman" panose="02020603050405020304" pitchFamily="18" charset="0"/>
              </a:rPr>
              <a:t>CoreFoundation</a:t>
            </a:r>
            <a:r>
              <a:rPr lang="en-US" altLang="zh-CN" sz="1200" dirty="0">
                <a:solidFill>
                  <a:srgbClr val="000000"/>
                </a:solidFill>
                <a:latin typeface="Times New Roman" panose="02020603050405020304" pitchFamily="18" charset="0"/>
              </a:rPr>
              <a:t>!__</a:t>
            </a:r>
            <a:r>
              <a:rPr lang="en-US" altLang="zh-CN" sz="1200" dirty="0" err="1">
                <a:solidFill>
                  <a:srgbClr val="000000"/>
                </a:solidFill>
                <a:latin typeface="Times New Roman" panose="02020603050405020304" pitchFamily="18" charset="0"/>
              </a:rPr>
              <a:t>CFRunLoopRun</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0x25230249 </a:t>
            </a:r>
            <a:r>
              <a:rPr lang="en-US" altLang="zh-CN" sz="1200" dirty="0" err="1">
                <a:solidFill>
                  <a:srgbClr val="000000"/>
                </a:solidFill>
                <a:latin typeface="Times New Roman" panose="02020603050405020304" pitchFamily="18" charset="0"/>
              </a:rPr>
              <a:t>CoreFoundation!CFRunLoopRunSpecific</a:t>
            </a:r>
            <a:r>
              <a:rPr lang="en-US" altLang="zh-CN" sz="1200" dirty="0">
                <a:solidFill>
                  <a:srgbClr val="000000"/>
                </a:solidFill>
                <a:latin typeface="Times New Roman" panose="02020603050405020304" pitchFamily="18" charset="0"/>
              </a:rPr>
              <a:t>, </a:t>
            </a:r>
          </a:p>
          <a:p>
            <a:r>
              <a:rPr lang="en-US" altLang="zh-CN" sz="1200" dirty="0">
                <a:solidFill>
                  <a:srgbClr val="000000"/>
                </a:solidFill>
                <a:latin typeface="Times New Roman" panose="02020603050405020304" pitchFamily="18" charset="0"/>
              </a:rPr>
              <a:t>0x25230035 </a:t>
            </a:r>
            <a:r>
              <a:rPr lang="en-US" altLang="zh-CN" sz="1200" dirty="0" err="1">
                <a:solidFill>
                  <a:srgbClr val="000000"/>
                </a:solidFill>
                <a:latin typeface="Times New Roman" panose="02020603050405020304" pitchFamily="18" charset="0"/>
              </a:rPr>
              <a:t>CoreFoundation!CFRunLoopRunInMode</a:t>
            </a:r>
            <a:endParaRPr lang="en-US" altLang="zh-CN" sz="1200" dirty="0">
              <a:solidFill>
                <a:srgbClr val="000000"/>
              </a:solidFill>
              <a:latin typeface="Times New Roman" panose="02020603050405020304" pitchFamily="18" charset="0"/>
            </a:endParaRPr>
          </a:p>
        </p:txBody>
      </p:sp>
      <p:graphicFrame>
        <p:nvGraphicFramePr>
          <p:cNvPr id="2" name="Object 1"/>
          <p:cNvGraphicFramePr>
            <a:graphicFrameLocks noChangeAspect="1"/>
          </p:cNvGraphicFramePr>
          <p:nvPr>
            <p:extLst/>
          </p:nvPr>
        </p:nvGraphicFramePr>
        <p:xfrm>
          <a:off x="2271713" y="1205627"/>
          <a:ext cx="7648575" cy="4492625"/>
        </p:xfrm>
        <a:graphic>
          <a:graphicData uri="http://schemas.openxmlformats.org/presentationml/2006/ole">
            <mc:AlternateContent xmlns:mc="http://schemas.openxmlformats.org/markup-compatibility/2006">
              <mc:Choice xmlns:v="urn:schemas-microsoft-com:vml" Requires="v">
                <p:oleObj spid="_x0000_s6163" name="Visio" r:id="rId4" imgW="7647840" imgH="4492800" progId="Visio.Drawing.11">
                  <p:embed/>
                </p:oleObj>
              </mc:Choice>
              <mc:Fallback>
                <p:oleObj name="Visio" r:id="rId4" imgW="7647840" imgH="4492800" progId="Visio.Drawing.11">
                  <p:embed/>
                  <p:pic>
                    <p:nvPicPr>
                      <p:cNvPr id="2" name="Object 1"/>
                      <p:cNvPicPr/>
                      <p:nvPr/>
                    </p:nvPicPr>
                    <p:blipFill>
                      <a:blip r:embed="rId5"/>
                      <a:stretch>
                        <a:fillRect/>
                      </a:stretch>
                    </p:blipFill>
                    <p:spPr>
                      <a:xfrm>
                        <a:off x="2271713" y="1205627"/>
                        <a:ext cx="7648575" cy="4492625"/>
                      </a:xfrm>
                      <a:prstGeom prst="rect">
                        <a:avLst/>
                      </a:prstGeom>
                    </p:spPr>
                  </p:pic>
                </p:oleObj>
              </mc:Fallback>
            </mc:AlternateContent>
          </a:graphicData>
        </a:graphic>
      </p:graphicFrame>
      <p:sp>
        <p:nvSpPr>
          <p:cNvPr id="6"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Profile install relationship</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1618164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0" y="2604718"/>
            <a:ext cx="9144000" cy="1413164"/>
          </a:xfrm>
        </p:spPr>
        <p:txBody>
          <a:bodyPr>
            <a:normAutofit fontScale="90000"/>
          </a:bodyPr>
          <a:lstStyle/>
          <a:p>
            <a:pPr>
              <a:lnSpc>
                <a:spcPct val="150000"/>
              </a:lnSpc>
            </a:pPr>
            <a:r>
              <a:rPr lang="en-US" altLang="zh-CN" b="1" dirty="0">
                <a:ln w="12700">
                  <a:solidFill>
                    <a:schemeClr val="accent5"/>
                  </a:solidFill>
                  <a:prstDash val="solid"/>
                </a:ln>
                <a:pattFill prst="ltDnDiag">
                  <a:fgClr>
                    <a:schemeClr val="accent5">
                      <a:lumMod val="60000"/>
                      <a:lumOff val="40000"/>
                    </a:schemeClr>
                  </a:fgClr>
                  <a:bgClr>
                    <a:schemeClr val="bg1"/>
                  </a:bgClr>
                </a:pattFill>
              </a:rPr>
              <a:t>Automatic Malware Hunting </a:t>
            </a: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System</a:t>
            </a:r>
            <a:br>
              <a:rPr lang="en-US" altLang="zh-CN" b="1" dirty="0" smtClean="0">
                <a:ln w="12700">
                  <a:solidFill>
                    <a:schemeClr val="accent5"/>
                  </a:solidFill>
                  <a:prstDash val="solid"/>
                </a:ln>
                <a:pattFill prst="ltDnDiag">
                  <a:fgClr>
                    <a:schemeClr val="accent5">
                      <a:lumMod val="60000"/>
                      <a:lumOff val="40000"/>
                    </a:schemeClr>
                  </a:fgClr>
                  <a:bgClr>
                    <a:schemeClr val="bg1"/>
                  </a:bgClr>
                </a:pattFill>
              </a:rPr>
            </a:br>
            <a:endParaRPr 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4003595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8946" y="1542473"/>
            <a:ext cx="8257309" cy="4886036"/>
          </a:xfrm>
        </p:spPr>
        <p:txBody>
          <a:bodyPr/>
          <a:lstStyle/>
          <a:p>
            <a:r>
              <a:rPr lang="en-US" altLang="zh-CN" dirty="0"/>
              <a:t> </a:t>
            </a:r>
            <a:r>
              <a:rPr lang="en-US" altLang="zh-CN" dirty="0" smtClean="0"/>
              <a:t>Safari-&gt;</a:t>
            </a:r>
            <a:r>
              <a:rPr lang="en-US" altLang="zh-CN" dirty="0" err="1" smtClean="0"/>
              <a:t>SpringBoard</a:t>
            </a:r>
            <a:r>
              <a:rPr lang="en-US" altLang="zh-CN" dirty="0" smtClean="0"/>
              <a:t>/Settings-&gt;Profiled</a:t>
            </a:r>
          </a:p>
          <a:p>
            <a:pPr marL="0" indent="0">
              <a:buNone/>
            </a:pPr>
            <a:r>
              <a:rPr lang="en-US" altLang="zh-CN" dirty="0" smtClean="0"/>
              <a:t>-&gt;</a:t>
            </a:r>
            <a:r>
              <a:rPr lang="en-US" altLang="zh-CN" dirty="0" err="1" smtClean="0"/>
              <a:t>Misagent</a:t>
            </a:r>
            <a:endParaRPr lang="en-US" altLang="zh-CN" dirty="0" smtClean="0"/>
          </a:p>
          <a:p>
            <a:pPr lvl="1"/>
            <a:endParaRPr lang="zh-CN" altLang="zh-CN" dirty="0"/>
          </a:p>
          <a:p>
            <a:pPr lvl="1"/>
            <a:endParaRPr lang="en-US" altLang="zh-CN" dirty="0" smtClean="0"/>
          </a:p>
          <a:p>
            <a:pPr lvl="1">
              <a:lnSpc>
                <a:spcPct val="150000"/>
              </a:lnSpc>
            </a:pPr>
            <a:endParaRPr lang="en-US" altLang="zh-CN" dirty="0" smtClean="0"/>
          </a:p>
          <a:p>
            <a:pPr lvl="1">
              <a:lnSpc>
                <a:spcPct val="150000"/>
              </a:lnSpc>
            </a:pPr>
            <a:endParaRPr lang="en-US" altLang="zh-CN"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969209" y="2428425"/>
            <a:ext cx="7564654" cy="4218560"/>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9210" y="2619341"/>
            <a:ext cx="8204857" cy="3918406"/>
          </a:xfrm>
          <a:prstGeom prst="rect">
            <a:avLst/>
          </a:prstGeom>
          <a:noFill/>
          <a:ln>
            <a:noFill/>
          </a:ln>
        </p:spPr>
      </p:pic>
      <p:pic>
        <p:nvPicPr>
          <p:cNvPr id="8" name="Picture 7"/>
          <p:cNvPicPr/>
          <p:nvPr/>
        </p:nvPicPr>
        <p:blipFill>
          <a:blip r:embed="rId5"/>
          <a:stretch>
            <a:fillRect/>
          </a:stretch>
        </p:blipFill>
        <p:spPr>
          <a:xfrm>
            <a:off x="1968801" y="2792397"/>
            <a:ext cx="8357453" cy="2970049"/>
          </a:xfrm>
          <a:prstGeom prst="rect">
            <a:avLst/>
          </a:prstGeom>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2001621" y="3193154"/>
            <a:ext cx="8357453" cy="3220966"/>
          </a:xfrm>
          <a:prstGeom prst="rect">
            <a:avLst/>
          </a:prstGeom>
          <a:noFill/>
          <a:ln>
            <a:noFill/>
          </a:ln>
        </p:spPr>
      </p:pic>
      <p:sp>
        <p:nvSpPr>
          <p:cNvPr id="10"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Basic flow in detail</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8084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4307" y="1004049"/>
            <a:ext cx="8270348" cy="4782815"/>
          </a:xfrm>
        </p:spPr>
        <p:txBody>
          <a:bodyPr>
            <a:normAutofit fontScale="92500" lnSpcReduction="20000"/>
          </a:bodyPr>
          <a:lstStyle/>
          <a:p>
            <a:pPr marL="0" indent="0">
              <a:buNone/>
            </a:pPr>
            <a:r>
              <a:rPr lang="en-US" altLang="zh-CN" sz="1200" dirty="0"/>
              <a:t>call stack:</a:t>
            </a:r>
          </a:p>
          <a:p>
            <a:pPr marL="0" indent="0">
              <a:buNone/>
            </a:pPr>
            <a:r>
              <a:rPr lang="en-US" altLang="zh-CN" sz="1200" dirty="0"/>
              <a:t>0x24a52dcb Foundation!_</a:t>
            </a:r>
            <a:r>
              <a:rPr lang="en-US" altLang="zh-CN" sz="1200" dirty="0" err="1"/>
              <a:t>NSReadFromFileDescriptorWithProgress</a:t>
            </a:r>
            <a:r>
              <a:rPr lang="en-US" altLang="zh-CN" sz="1200" dirty="0"/>
              <a:t>,    </a:t>
            </a:r>
          </a:p>
          <a:p>
            <a:pPr marL="0" indent="0">
              <a:buNone/>
            </a:pPr>
            <a:r>
              <a:rPr lang="en-US" altLang="zh-CN" sz="1200" dirty="0"/>
              <a:t>0x24a52c11 Foundation!_</a:t>
            </a:r>
            <a:r>
              <a:rPr lang="en-US" altLang="zh-CN" sz="1200" dirty="0" err="1"/>
              <a:t>NSReadBytesFromFileWithExtendedAttributes</a:t>
            </a:r>
            <a:r>
              <a:rPr lang="en-US" altLang="zh-CN" sz="1200" dirty="0"/>
              <a:t>,       </a:t>
            </a:r>
          </a:p>
          <a:p>
            <a:pPr marL="0" indent="0">
              <a:buNone/>
            </a:pPr>
            <a:r>
              <a:rPr lang="en-US" altLang="zh-CN" sz="1200" dirty="0"/>
              <a:t>0x24a528ad Foundation!-[</a:t>
            </a:r>
            <a:r>
              <a:rPr lang="en-US" altLang="zh-CN" sz="1200" dirty="0" err="1"/>
              <a:t>NSData</a:t>
            </a:r>
            <a:r>
              <a:rPr lang="en-US" altLang="zh-CN" sz="1200" dirty="0"/>
              <a:t>(</a:t>
            </a:r>
            <a:r>
              <a:rPr lang="en-US" altLang="zh-CN" sz="1200" dirty="0" err="1"/>
              <a:t>NSData</a:t>
            </a:r>
            <a:r>
              <a:rPr lang="en-US" altLang="zh-CN" sz="1200" dirty="0"/>
              <a:t>) </a:t>
            </a:r>
            <a:r>
              <a:rPr lang="en-US" altLang="zh-CN" sz="1200" dirty="0" err="1"/>
              <a:t>initWithContentsOfFile</a:t>
            </a:r>
            <a:r>
              <a:rPr lang="en-US" altLang="zh-CN" sz="1200" dirty="0"/>
              <a:t>:],        </a:t>
            </a:r>
          </a:p>
          <a:p>
            <a:pPr marL="0" indent="0">
              <a:buNone/>
            </a:pPr>
            <a:r>
              <a:rPr lang="en-US" altLang="zh-CN" sz="1200" dirty="0"/>
              <a:t>0x24a57f33 Foundation!+[</a:t>
            </a:r>
            <a:r>
              <a:rPr lang="en-US" altLang="zh-CN" sz="1200" dirty="0" err="1"/>
              <a:t>NSData</a:t>
            </a:r>
            <a:r>
              <a:rPr lang="en-US" altLang="zh-CN" sz="1200" dirty="0"/>
              <a:t>(</a:t>
            </a:r>
            <a:r>
              <a:rPr lang="en-US" altLang="zh-CN" sz="1200" dirty="0" err="1"/>
              <a:t>NSData</a:t>
            </a:r>
            <a:r>
              <a:rPr lang="en-US" altLang="zh-CN" sz="1200" dirty="0"/>
              <a:t>) </a:t>
            </a:r>
            <a:r>
              <a:rPr lang="en-US" altLang="zh-CN" sz="1200" dirty="0" err="1"/>
              <a:t>dataWithContentsOfFile</a:t>
            </a:r>
            <a:r>
              <a:rPr lang="en-US" altLang="zh-CN" sz="1200" dirty="0"/>
              <a:t>:],        </a:t>
            </a:r>
          </a:p>
          <a:p>
            <a:pPr marL="0" indent="0">
              <a:buNone/>
            </a:pPr>
            <a:r>
              <a:rPr lang="en-US" altLang="zh-CN" sz="1200" dirty="0"/>
              <a:t>0x2db263d3 </a:t>
            </a:r>
            <a:r>
              <a:rPr lang="en-US" altLang="zh-CN" sz="1200" dirty="0" err="1"/>
              <a:t>ManagedConfiguration</a:t>
            </a:r>
            <a:r>
              <a:rPr lang="en-US" altLang="zh-CN" sz="1200" dirty="0"/>
              <a:t>!+[</a:t>
            </a:r>
            <a:r>
              <a:rPr lang="en-US" altLang="zh-CN" sz="1200" dirty="0" err="1"/>
              <a:t>MCManifest</a:t>
            </a:r>
            <a:r>
              <a:rPr lang="en-US" altLang="zh-CN" sz="1200" dirty="0"/>
              <a:t> </a:t>
            </a:r>
            <a:r>
              <a:rPr lang="en-US" altLang="zh-CN" sz="1200" dirty="0" err="1"/>
              <a:t>installedProfileDataWithIdentifier</a:t>
            </a:r>
            <a:r>
              <a:rPr lang="en-US" altLang="zh-CN" sz="1200" dirty="0"/>
              <a:t>:],      </a:t>
            </a:r>
          </a:p>
          <a:p>
            <a:pPr marL="0" indent="0">
              <a:buNone/>
            </a:pPr>
            <a:r>
              <a:rPr lang="en-US" altLang="zh-CN" sz="1200" dirty="0"/>
              <a:t>0x2db2629d </a:t>
            </a:r>
            <a:r>
              <a:rPr lang="en-US" altLang="zh-CN" sz="1200" dirty="0" err="1"/>
              <a:t>ManagedConfiguration</a:t>
            </a:r>
            <a:r>
              <a:rPr lang="en-US" altLang="zh-CN" sz="1200" dirty="0"/>
              <a:t>!+[</a:t>
            </a:r>
            <a:r>
              <a:rPr lang="en-US" altLang="zh-CN" sz="1200" dirty="0" err="1">
                <a:solidFill>
                  <a:srgbClr val="FF0000"/>
                </a:solidFill>
              </a:rPr>
              <a:t>MCManifest</a:t>
            </a:r>
            <a:r>
              <a:rPr lang="en-US" altLang="zh-CN" sz="1200" dirty="0">
                <a:solidFill>
                  <a:srgbClr val="FF0000"/>
                </a:solidFill>
              </a:rPr>
              <a:t> </a:t>
            </a:r>
            <a:r>
              <a:rPr lang="en-US" altLang="zh-CN" sz="1200" dirty="0" err="1">
                <a:solidFill>
                  <a:srgbClr val="FF0000"/>
                </a:solidFill>
              </a:rPr>
              <a:t>installedProfileWithIdentifier</a:t>
            </a:r>
            <a:r>
              <a:rPr lang="en-US" altLang="zh-CN" sz="1200" dirty="0"/>
              <a:t>:],  </a:t>
            </a:r>
          </a:p>
          <a:p>
            <a:pPr marL="0" indent="0">
              <a:buNone/>
            </a:pPr>
            <a:r>
              <a:rPr lang="en-US" altLang="zh-CN" sz="1200" dirty="0"/>
              <a:t>0xa8873 profiled!0x59873,       </a:t>
            </a:r>
          </a:p>
          <a:p>
            <a:pPr marL="0" indent="0">
              <a:buNone/>
            </a:pPr>
            <a:r>
              <a:rPr lang="en-US" altLang="zh-CN" sz="1200" dirty="0"/>
              <a:t>0xa9ca1 profiled!0x5aca1,       </a:t>
            </a:r>
          </a:p>
          <a:p>
            <a:pPr marL="0" indent="0">
              <a:buNone/>
            </a:pPr>
            <a:r>
              <a:rPr lang="en-US" altLang="zh-CN" sz="1200" dirty="0"/>
              <a:t>0x9a3f3 profiled!0x4b3f3,       </a:t>
            </a:r>
          </a:p>
          <a:p>
            <a:pPr marL="0" indent="0">
              <a:buNone/>
            </a:pPr>
            <a:r>
              <a:rPr lang="en-US" altLang="zh-CN" sz="1200" dirty="0"/>
              <a:t>0x9bf11 profiled!0x4cf11,       </a:t>
            </a:r>
          </a:p>
          <a:p>
            <a:pPr marL="0" indent="0">
              <a:buNone/>
            </a:pPr>
            <a:r>
              <a:rPr lang="en-US" altLang="zh-CN" sz="1200" dirty="0"/>
              <a:t>0x53f2d profiled!0x4f2d,        </a:t>
            </a:r>
          </a:p>
          <a:p>
            <a:pPr marL="0" indent="0">
              <a:buNone/>
            </a:pPr>
            <a:r>
              <a:rPr lang="en-US" altLang="zh-CN" sz="1200" dirty="0"/>
              <a:t>0x35ca4d2b libdispatch.</a:t>
            </a:r>
            <a:r>
              <a:rPr lang="en-US" altLang="zh-CN" sz="1200" dirty="0" err="1"/>
              <a:t>dylib</a:t>
            </a:r>
            <a:r>
              <a:rPr lang="en-US" altLang="zh-CN" sz="1200" dirty="0"/>
              <a:t>!_</a:t>
            </a:r>
            <a:r>
              <a:rPr lang="en-US" altLang="zh-CN" sz="1200" dirty="0" err="1"/>
              <a:t>dispatch_call_block_and_release</a:t>
            </a:r>
            <a:r>
              <a:rPr lang="en-US" altLang="zh-CN" sz="1200" dirty="0"/>
              <a:t>,  </a:t>
            </a:r>
          </a:p>
          <a:p>
            <a:pPr marL="0" indent="0">
              <a:buNone/>
            </a:pPr>
            <a:r>
              <a:rPr lang="en-US" altLang="zh-CN" sz="1200" dirty="0"/>
              <a:t>0x35cb192b libdispatch.</a:t>
            </a:r>
            <a:r>
              <a:rPr lang="en-US" altLang="zh-CN" sz="1200" dirty="0" err="1"/>
              <a:t>dylib</a:t>
            </a:r>
            <a:r>
              <a:rPr lang="en-US" altLang="zh-CN" sz="1200" dirty="0"/>
              <a:t>!_</a:t>
            </a:r>
            <a:r>
              <a:rPr lang="en-US" altLang="zh-CN" sz="1200" dirty="0" err="1"/>
              <a:t>dispatch_queue_drain$VARIANT$mp</a:t>
            </a:r>
            <a:r>
              <a:rPr lang="en-US" altLang="zh-CN" sz="1200" dirty="0"/>
              <a:t>,  </a:t>
            </a:r>
          </a:p>
          <a:p>
            <a:pPr marL="0" indent="0">
              <a:buNone/>
            </a:pPr>
            <a:r>
              <a:rPr lang="en-US" altLang="zh-CN" sz="1200" dirty="0"/>
              <a:t>0x35cb0f69 libdispatch.</a:t>
            </a:r>
            <a:r>
              <a:rPr lang="en-US" altLang="zh-CN" sz="1200" dirty="0" err="1"/>
              <a:t>dylib</a:t>
            </a:r>
            <a:r>
              <a:rPr lang="en-US" altLang="zh-CN" sz="1200" dirty="0"/>
              <a:t>!_</a:t>
            </a:r>
            <a:r>
              <a:rPr lang="en-US" altLang="zh-CN" sz="1200" dirty="0" err="1"/>
              <a:t>dispatch_queue_invoke$VARIANT$mp</a:t>
            </a:r>
            <a:r>
              <a:rPr lang="en-US" altLang="zh-CN" sz="1200" dirty="0"/>
              <a:t>, </a:t>
            </a:r>
          </a:p>
          <a:p>
            <a:pPr marL="0" indent="0">
              <a:buNone/>
            </a:pPr>
            <a:r>
              <a:rPr lang="en-US" altLang="zh-CN" sz="1200" dirty="0"/>
              <a:t>0x35cb3af1 libdispatch.</a:t>
            </a:r>
            <a:r>
              <a:rPr lang="en-US" altLang="zh-CN" sz="1200" dirty="0" err="1"/>
              <a:t>dylib</a:t>
            </a:r>
            <a:r>
              <a:rPr lang="en-US" altLang="zh-CN" sz="1200" dirty="0"/>
              <a:t>!_</a:t>
            </a:r>
            <a:r>
              <a:rPr lang="en-US" altLang="zh-CN" sz="1200" dirty="0" err="1"/>
              <a:t>dispatch_root_queue_drain</a:t>
            </a:r>
            <a:r>
              <a:rPr lang="en-US" altLang="zh-CN" sz="1200" dirty="0"/>
              <a:t>,        </a:t>
            </a:r>
          </a:p>
          <a:p>
            <a:pPr marL="0" indent="0">
              <a:buNone/>
            </a:pPr>
            <a:r>
              <a:rPr lang="en-US" altLang="zh-CN" sz="1200" dirty="0"/>
              <a:t>0x35cb34d5 libdispatch.dylib!_dispatch_worker_thread3</a:t>
            </a:r>
          </a:p>
          <a:p>
            <a:pPr marL="0" indent="0">
              <a:buNone/>
            </a:pPr>
            <a:r>
              <a:rPr lang="en-US" altLang="zh-CN" sz="1200" dirty="0"/>
              <a:t>{"time":"2017-08-30T05:05:37.526Z","txnType":"syscall","lib":"libsystem_kernel.dylib","method":"read","artifact":[{"name":"</a:t>
            </a:r>
            <a:r>
              <a:rPr lang="en-US" altLang="zh-CN" sz="1200" dirty="0" err="1"/>
              <a:t>filePath</a:t>
            </a:r>
            <a:r>
              <a:rPr lang="en-US" altLang="zh-CN" sz="1200" dirty="0"/>
              <a:t>","value":"</a:t>
            </a:r>
            <a:r>
              <a:rPr lang="en-US" altLang="zh-CN" sz="1200" dirty="0">
                <a:solidFill>
                  <a:srgbClr val="FF0000"/>
                </a:solidFill>
              </a:rPr>
              <a:t>/private/</a:t>
            </a:r>
            <a:r>
              <a:rPr lang="en-US" altLang="zh-CN" sz="1200" dirty="0" err="1">
                <a:solidFill>
                  <a:srgbClr val="FF0000"/>
                </a:solidFill>
              </a:rPr>
              <a:t>var</a:t>
            </a:r>
            <a:r>
              <a:rPr lang="en-US" altLang="zh-CN" sz="1200" dirty="0">
                <a:solidFill>
                  <a:srgbClr val="FF0000"/>
                </a:solidFill>
              </a:rPr>
              <a:t>/mobile/Library/</a:t>
            </a:r>
            <a:r>
              <a:rPr lang="en-US" altLang="zh-CN" sz="1200" dirty="0" err="1">
                <a:solidFill>
                  <a:srgbClr val="FF0000"/>
                </a:solidFill>
              </a:rPr>
              <a:t>ConfigurationProfiles</a:t>
            </a:r>
            <a:r>
              <a:rPr lang="en-US" altLang="zh-CN" sz="1200" dirty="0">
                <a:solidFill>
                  <a:srgbClr val="FF0000"/>
                </a:solidFill>
              </a:rPr>
              <a:t>/profile-4ecba0b5def636872b1da380625035b4adfb4c5f4f38788cf1774579fe90dd3c.stub</a:t>
            </a:r>
            <a:r>
              <a:rPr lang="en-US" altLang="zh-CN" sz="1200" dirty="0"/>
              <a:t>","argSeq":0}</a:t>
            </a:r>
          </a:p>
        </p:txBody>
      </p:sp>
      <p:sp>
        <p:nvSpPr>
          <p:cNvPr id="5"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trace log</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37041690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8946" y="1205626"/>
            <a:ext cx="8257309" cy="4886036"/>
          </a:xfrm>
        </p:spPr>
        <p:txBody>
          <a:bodyPr>
            <a:normAutofit fontScale="77500" lnSpcReduction="20000"/>
          </a:bodyPr>
          <a:lstStyle/>
          <a:p>
            <a:pPr marL="0" indent="0">
              <a:buNone/>
            </a:pPr>
            <a:r>
              <a:rPr lang="en-US" altLang="zh-CN" sz="1400" dirty="0" err="1"/>
              <a:t>exports.deathProfileCheckProfileByObjJson</a:t>
            </a:r>
            <a:r>
              <a:rPr lang="en-US" altLang="zh-CN" sz="1400" dirty="0"/>
              <a:t> = function(</a:t>
            </a:r>
            <a:r>
              <a:rPr lang="en-US" altLang="zh-CN" sz="1400" dirty="0" err="1"/>
              <a:t>plistObj</a:t>
            </a:r>
            <a:r>
              <a:rPr lang="en-US" altLang="zh-CN" sz="1400" dirty="0"/>
              <a:t>) </a:t>
            </a:r>
          </a:p>
          <a:p>
            <a:pPr marL="0" indent="0">
              <a:buNone/>
            </a:pPr>
            <a:r>
              <a:rPr lang="en-US" altLang="zh-CN" sz="1400" dirty="0"/>
              <a:t>{   //traverse(</a:t>
            </a:r>
            <a:r>
              <a:rPr lang="en-US" altLang="zh-CN" sz="1400" dirty="0" err="1"/>
              <a:t>plistObj</a:t>
            </a:r>
            <a:r>
              <a:rPr lang="en-US" altLang="zh-CN" sz="1400" dirty="0"/>
              <a:t>).</a:t>
            </a:r>
            <a:r>
              <a:rPr lang="en-US" altLang="zh-CN" sz="1400" dirty="0" err="1"/>
              <a:t>forEach</a:t>
            </a:r>
            <a:r>
              <a:rPr lang="en-US" altLang="zh-CN" sz="1400" dirty="0"/>
              <a:t>(function (x) </a:t>
            </a:r>
          </a:p>
          <a:p>
            <a:pPr marL="0" indent="0">
              <a:buNone/>
            </a:pPr>
            <a:r>
              <a:rPr lang="en-US" altLang="zh-CN" sz="1400" dirty="0"/>
              <a:t>    if (&amp;&amp; </a:t>
            </a:r>
            <a:r>
              <a:rPr lang="en-US" altLang="zh-CN" sz="1400" dirty="0" err="1"/>
              <a:t>payload.hasOwnProperty</a:t>
            </a:r>
            <a:r>
              <a:rPr lang="en-US" altLang="zh-CN" sz="1400" dirty="0"/>
              <a:t>("</a:t>
            </a:r>
            <a:r>
              <a:rPr lang="en-US" altLang="zh-CN" sz="1400" dirty="0" err="1"/>
              <a:t>PayloadType</a:t>
            </a:r>
            <a:r>
              <a:rPr lang="en-US" altLang="zh-CN" sz="1400" dirty="0"/>
              <a:t>")</a:t>
            </a:r>
          </a:p>
          <a:p>
            <a:pPr marL="0" indent="0">
              <a:buNone/>
            </a:pPr>
            <a:r>
              <a:rPr lang="en-US" altLang="zh-CN" sz="1400" dirty="0"/>
              <a:t>        &amp;&amp; -1 &lt; </a:t>
            </a:r>
            <a:r>
              <a:rPr lang="en-US" altLang="zh-CN" sz="1400" dirty="0" err="1"/>
              <a:t>payload.PayloadType.search</a:t>
            </a:r>
            <a:r>
              <a:rPr lang="en-US" altLang="zh-CN" sz="1400" dirty="0"/>
              <a:t>('</a:t>
            </a:r>
            <a:r>
              <a:rPr lang="en-US" altLang="zh-CN" sz="1400" dirty="0" err="1">
                <a:solidFill>
                  <a:srgbClr val="FF0000"/>
                </a:solidFill>
              </a:rPr>
              <a:t>com.apple.webClip.managed</a:t>
            </a:r>
            <a:r>
              <a:rPr lang="en-US" altLang="zh-CN" sz="1400" dirty="0"/>
              <a:t>'))</a:t>
            </a:r>
          </a:p>
          <a:p>
            <a:pPr marL="0" indent="0">
              <a:buNone/>
            </a:pPr>
            <a:r>
              <a:rPr lang="en-US" altLang="zh-CN" sz="1400" dirty="0"/>
              <a:t>    {   </a:t>
            </a:r>
            <a:r>
              <a:rPr lang="en-US" altLang="zh-CN" sz="1400" dirty="0" err="1"/>
              <a:t>payloadTemp.PayloadType</a:t>
            </a:r>
            <a:r>
              <a:rPr lang="en-US" altLang="zh-CN" sz="1400" dirty="0"/>
              <a:t> = </a:t>
            </a:r>
            <a:r>
              <a:rPr lang="en-US" altLang="zh-CN" sz="1400" dirty="0" err="1"/>
              <a:t>payload.PayloadType</a:t>
            </a:r>
            <a:r>
              <a:rPr lang="en-US" altLang="zh-CN" sz="1400" dirty="0"/>
              <a:t>;</a:t>
            </a:r>
          </a:p>
          <a:p>
            <a:pPr marL="0" indent="0">
              <a:buNone/>
            </a:pPr>
            <a:r>
              <a:rPr lang="en-US" altLang="zh-CN" sz="1400" dirty="0"/>
              <a:t>        if (</a:t>
            </a:r>
            <a:r>
              <a:rPr lang="en-US" altLang="zh-CN" sz="1400" dirty="0" err="1"/>
              <a:t>payload.hasOwnProperty</a:t>
            </a:r>
            <a:r>
              <a:rPr lang="en-US" altLang="zh-CN" sz="1400" dirty="0"/>
              <a:t>("</a:t>
            </a:r>
            <a:r>
              <a:rPr lang="en-US" altLang="zh-CN" sz="1400" dirty="0" err="1">
                <a:solidFill>
                  <a:srgbClr val="FF0000"/>
                </a:solidFill>
              </a:rPr>
              <a:t>IsRemovable</a:t>
            </a:r>
            <a:r>
              <a:rPr lang="en-US" altLang="zh-CN" sz="1400" dirty="0"/>
              <a:t>") )</a:t>
            </a:r>
          </a:p>
          <a:p>
            <a:pPr marL="0" indent="0">
              <a:buNone/>
            </a:pPr>
            <a:r>
              <a:rPr lang="en-US" altLang="zh-CN" sz="1400" dirty="0"/>
              <a:t>        {</a:t>
            </a:r>
          </a:p>
          <a:p>
            <a:pPr marL="0" indent="0">
              <a:buNone/>
            </a:pPr>
            <a:r>
              <a:rPr lang="en-US" altLang="zh-CN" sz="1400" dirty="0"/>
              <a:t>            if ( </a:t>
            </a:r>
            <a:r>
              <a:rPr lang="en-US" altLang="zh-CN" sz="1400" dirty="0" err="1"/>
              <a:t>payload.IsRemovable</a:t>
            </a:r>
            <a:r>
              <a:rPr lang="en-US" altLang="zh-CN" sz="1400" dirty="0"/>
              <a:t> == false)</a:t>
            </a:r>
          </a:p>
          <a:p>
            <a:pPr marL="0" indent="0">
              <a:buNone/>
            </a:pPr>
            <a:r>
              <a:rPr lang="en-US" altLang="zh-CN" sz="1400" dirty="0"/>
              <a:t>            {   </a:t>
            </a:r>
            <a:r>
              <a:rPr lang="en-US" altLang="zh-CN" sz="1400" dirty="0" err="1"/>
              <a:t>payloadTemp.IsRemovable</a:t>
            </a:r>
            <a:r>
              <a:rPr lang="en-US" altLang="zh-CN" sz="1400" dirty="0"/>
              <a:t> = </a:t>
            </a:r>
            <a:r>
              <a:rPr lang="en-US" altLang="zh-CN" sz="1400" dirty="0" err="1"/>
              <a:t>payload.IsRemovable</a:t>
            </a:r>
            <a:r>
              <a:rPr lang="en-US" altLang="zh-CN" sz="1400" dirty="0"/>
              <a:t>;</a:t>
            </a:r>
          </a:p>
          <a:p>
            <a:pPr marL="0" indent="0">
              <a:buNone/>
            </a:pPr>
            <a:r>
              <a:rPr lang="en-US" altLang="zh-CN" sz="1400" dirty="0"/>
              <a:t>                </a:t>
            </a:r>
            <a:r>
              <a:rPr lang="en-US" altLang="zh-CN" sz="1400" dirty="0" err="1"/>
              <a:t>payloadTemp.score</a:t>
            </a:r>
            <a:r>
              <a:rPr lang="en-US" altLang="zh-CN" sz="1400" dirty="0"/>
              <a:t> = </a:t>
            </a:r>
            <a:r>
              <a:rPr lang="en-US" altLang="zh-CN" sz="1400" dirty="0" err="1">
                <a:solidFill>
                  <a:srgbClr val="FF0000"/>
                </a:solidFill>
              </a:rPr>
              <a:t>decision_conf.MALICIOUS_VALUE</a:t>
            </a:r>
            <a:r>
              <a:rPr lang="en-US" altLang="zh-CN" sz="1400" dirty="0"/>
              <a:t>;</a:t>
            </a:r>
          </a:p>
          <a:p>
            <a:pPr marL="0" indent="0">
              <a:buNone/>
            </a:pPr>
            <a:r>
              <a:rPr lang="en-US" altLang="zh-CN" sz="1400" dirty="0"/>
              <a:t>            }</a:t>
            </a:r>
          </a:p>
          <a:p>
            <a:pPr marL="0" indent="0">
              <a:buNone/>
            </a:pPr>
            <a:r>
              <a:rPr lang="en-US" altLang="zh-CN" sz="1400" dirty="0"/>
              <a:t>        }</a:t>
            </a:r>
          </a:p>
          <a:p>
            <a:pPr marL="0" indent="0">
              <a:buNone/>
            </a:pPr>
            <a:r>
              <a:rPr lang="en-US" altLang="zh-CN" sz="1400" dirty="0"/>
              <a:t>        else if (</a:t>
            </a:r>
            <a:r>
              <a:rPr lang="en-US" altLang="zh-CN" sz="1400" dirty="0" err="1"/>
              <a:t>evidenceInBrief.hasOwnProperty</a:t>
            </a:r>
            <a:r>
              <a:rPr lang="en-US" altLang="zh-CN" sz="1400" dirty="0"/>
              <a:t>("</a:t>
            </a:r>
            <a:r>
              <a:rPr lang="en-US" altLang="zh-CN" sz="1400" dirty="0" err="1">
                <a:solidFill>
                  <a:srgbClr val="FF0000"/>
                </a:solidFill>
              </a:rPr>
              <a:t>PayloadRemovalDisallowed</a:t>
            </a:r>
            <a:r>
              <a:rPr lang="en-US" altLang="zh-CN" sz="1400" dirty="0"/>
              <a:t>"))</a:t>
            </a:r>
          </a:p>
          <a:p>
            <a:pPr marL="0" indent="0">
              <a:buNone/>
            </a:pPr>
            <a:r>
              <a:rPr lang="en-US" altLang="zh-CN" sz="1400" dirty="0"/>
              <a:t>        {	</a:t>
            </a:r>
          </a:p>
          <a:p>
            <a:pPr marL="0" indent="0">
              <a:buNone/>
            </a:pPr>
            <a:r>
              <a:rPr lang="en-US" altLang="zh-CN" sz="1400" dirty="0"/>
              <a:t>            if (</a:t>
            </a:r>
            <a:r>
              <a:rPr lang="en-US" altLang="zh-CN" sz="1400" dirty="0" err="1"/>
              <a:t>evidenceInBrief.PayloadRemovalDisallowed</a:t>
            </a:r>
            <a:r>
              <a:rPr lang="en-US" altLang="zh-CN" sz="1400" dirty="0"/>
              <a:t> == 1)</a:t>
            </a:r>
          </a:p>
          <a:p>
            <a:pPr marL="0" indent="0">
              <a:buNone/>
            </a:pPr>
            <a:r>
              <a:rPr lang="en-US" altLang="zh-CN" sz="1400" dirty="0"/>
              <a:t>            {   </a:t>
            </a:r>
            <a:r>
              <a:rPr lang="en-US" altLang="zh-CN" sz="1400" dirty="0" err="1"/>
              <a:t>payloadTemp.score</a:t>
            </a:r>
            <a:r>
              <a:rPr lang="en-US" altLang="zh-CN" sz="1400" dirty="0"/>
              <a:t> = </a:t>
            </a:r>
            <a:r>
              <a:rPr lang="en-US" altLang="zh-CN" sz="1400" dirty="0" err="1">
                <a:solidFill>
                  <a:srgbClr val="FF0000"/>
                </a:solidFill>
              </a:rPr>
              <a:t>decision_conf.MALICIOUS_VALUE</a:t>
            </a:r>
            <a:r>
              <a:rPr lang="en-US" altLang="zh-CN" sz="1400" dirty="0"/>
              <a:t>;</a:t>
            </a:r>
          </a:p>
          <a:p>
            <a:pPr marL="0" indent="0">
              <a:buNone/>
            </a:pPr>
            <a:r>
              <a:rPr lang="en-US" altLang="zh-CN" sz="1400" dirty="0"/>
              <a:t>            }</a:t>
            </a:r>
          </a:p>
          <a:p>
            <a:pPr marL="0" indent="0">
              <a:buNone/>
            </a:pPr>
            <a:r>
              <a:rPr lang="en-US" altLang="zh-CN" sz="1400" dirty="0"/>
              <a:t>        }     </a:t>
            </a:r>
          </a:p>
          <a:p>
            <a:pPr marL="0" indent="0">
              <a:buNone/>
            </a:pPr>
            <a:r>
              <a:rPr lang="en-US" altLang="zh-CN" sz="1400" dirty="0"/>
              <a:t>    }</a:t>
            </a:r>
          </a:p>
        </p:txBody>
      </p:sp>
      <p:sp>
        <p:nvSpPr>
          <p:cNvPr id="5" name="Title 1"/>
          <p:cNvSpPr txBox="1">
            <a:spLocks/>
          </p:cNvSpPr>
          <p:nvPr/>
        </p:nvSpPr>
        <p:spPr>
          <a:xfrm>
            <a:off x="474134" y="602518"/>
            <a:ext cx="11243732" cy="7524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4000" b="1" dirty="0" smtClean="0">
                <a:solidFill>
                  <a:schemeClr val="accent4">
                    <a:lumMod val="60000"/>
                    <a:lumOff val="40000"/>
                  </a:schemeClr>
                </a:solidFill>
              </a:rPr>
              <a:t>Key decision rule</a:t>
            </a:r>
            <a:endParaRPr lang="en-US" altLang="zh-CN" sz="4000" b="1" dirty="0">
              <a:solidFill>
                <a:schemeClr val="accent4">
                  <a:lumMod val="60000"/>
                  <a:lumOff val="40000"/>
                </a:schemeClr>
              </a:solidFill>
            </a:endParaRPr>
          </a:p>
        </p:txBody>
      </p:sp>
    </p:spTree>
    <p:extLst>
      <p:ext uri="{BB962C8B-B14F-4D97-AF65-F5344CB8AC3E}">
        <p14:creationId xmlns:p14="http://schemas.microsoft.com/office/powerpoint/2010/main" val="42500468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6751" y="2813737"/>
            <a:ext cx="11243732" cy="752475"/>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lang="en-US" sz="4400" kern="1200" cap="none" dirty="0">
                <a:ln w="3175" cmpd="sng">
                  <a:noFill/>
                </a:ln>
                <a:solidFill>
                  <a:schemeClr val="tx1">
                    <a:lumMod val="85000"/>
                    <a:lumOff val="15000"/>
                  </a:schemeClr>
                </a:solidFill>
                <a:effectLst/>
                <a:latin typeface="Arial Rounded MT Bold" panose="020F070403050403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6600" b="1" dirty="0">
                <a:solidFill>
                  <a:schemeClr val="accent4">
                    <a:lumMod val="60000"/>
                    <a:lumOff val="40000"/>
                  </a:schemeClr>
                </a:solidFill>
              </a:rPr>
              <a:t>Q&amp;A</a:t>
            </a:r>
          </a:p>
        </p:txBody>
      </p:sp>
    </p:spTree>
    <p:extLst>
      <p:ext uri="{BB962C8B-B14F-4D97-AF65-F5344CB8AC3E}">
        <p14:creationId xmlns:p14="http://schemas.microsoft.com/office/powerpoint/2010/main" val="3028192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357745" y="1579418"/>
            <a:ext cx="196044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02985538"/>
              </p:ext>
            </p:extLst>
          </p:nvPr>
        </p:nvGraphicFramePr>
        <p:xfrm>
          <a:off x="1560943" y="1579419"/>
          <a:ext cx="8745831" cy="4507345"/>
        </p:xfrm>
        <a:graphic>
          <a:graphicData uri="http://schemas.openxmlformats.org/presentationml/2006/ole">
            <mc:AlternateContent xmlns:mc="http://schemas.openxmlformats.org/markup-compatibility/2006">
              <mc:Choice xmlns:v="urn:schemas-microsoft-com:vml" Requires="v">
                <p:oleObj spid="_x0000_s2101" name="Visio" r:id="rId4" imgW="10325078" imgH="5338673" progId="Visio.Drawing.11">
                  <p:embed/>
                </p:oleObj>
              </mc:Choice>
              <mc:Fallback>
                <p:oleObj name="Visio" r:id="rId4" imgW="10325078" imgH="533867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943" y="1579419"/>
                        <a:ext cx="8745831" cy="4507345"/>
                      </a:xfrm>
                      <a:prstGeom prst="rect">
                        <a:avLst/>
                      </a:prstGeom>
                      <a:noFill/>
                    </p:spPr>
                  </p:pic>
                </p:oleObj>
              </mc:Fallback>
            </mc:AlternateContent>
          </a:graphicData>
        </a:graphic>
      </p:graphicFrame>
    </p:spTree>
    <p:extLst>
      <p:ext uri="{BB962C8B-B14F-4D97-AF65-F5344CB8AC3E}">
        <p14:creationId xmlns:p14="http://schemas.microsoft.com/office/powerpoint/2010/main" val="1616722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1646694"/>
            <a:ext cx="12192000" cy="3564610"/>
          </a:xfrm>
          <a:prstGeom prst="rect">
            <a:avLst/>
          </a:prstGeom>
        </p:spPr>
      </p:pic>
      <p:sp>
        <p:nvSpPr>
          <p:cNvPr id="7" name="Title 2"/>
          <p:cNvSpPr>
            <a:spLocks noGrp="1"/>
          </p:cNvSpPr>
          <p:nvPr>
            <p:ph type="title"/>
          </p:nvPr>
        </p:nvSpPr>
        <p:spPr>
          <a:xfrm>
            <a:off x="1524000" y="2604718"/>
            <a:ext cx="9144000" cy="1413164"/>
          </a:xfrm>
        </p:spPr>
        <p:txBody>
          <a:bodyPr>
            <a:normAutofit fontScale="90000"/>
          </a:bodyPr>
          <a:lstStyle/>
          <a:p>
            <a:pPr>
              <a:lnSpc>
                <a:spcPct val="150000"/>
              </a:lnSpc>
            </a:pPr>
            <a:r>
              <a:rPr lang="en-US" altLang="zh-CN" b="1" dirty="0">
                <a:ln w="12700">
                  <a:solidFill>
                    <a:schemeClr val="accent5"/>
                  </a:solidFill>
                  <a:prstDash val="solid"/>
                </a:ln>
                <a:pattFill prst="ltDnDiag">
                  <a:fgClr>
                    <a:schemeClr val="accent5">
                      <a:lumMod val="60000"/>
                      <a:lumOff val="40000"/>
                    </a:schemeClr>
                  </a:fgClr>
                  <a:bgClr>
                    <a:schemeClr val="bg1"/>
                  </a:bgClr>
                </a:pattFill>
              </a:rPr>
              <a:t>Automatic Malware Hunting </a:t>
            </a:r>
            <a:r>
              <a:rPr lang="en-US" altLang="zh-CN" b="1" dirty="0" smtClean="0">
                <a:ln w="12700">
                  <a:solidFill>
                    <a:schemeClr val="accent5"/>
                  </a:solidFill>
                  <a:prstDash val="solid"/>
                </a:ln>
                <a:pattFill prst="ltDnDiag">
                  <a:fgClr>
                    <a:schemeClr val="accent5">
                      <a:lumMod val="60000"/>
                      <a:lumOff val="40000"/>
                    </a:schemeClr>
                  </a:fgClr>
                  <a:bgClr>
                    <a:schemeClr val="bg1"/>
                  </a:bgClr>
                </a:pattFill>
              </a:rPr>
              <a:t>System</a:t>
            </a:r>
            <a:br>
              <a:rPr lang="en-US" altLang="zh-CN" b="1" dirty="0" smtClean="0">
                <a:ln w="12700">
                  <a:solidFill>
                    <a:schemeClr val="accent5"/>
                  </a:solidFill>
                  <a:prstDash val="solid"/>
                </a:ln>
                <a:pattFill prst="ltDnDiag">
                  <a:fgClr>
                    <a:schemeClr val="accent5">
                      <a:lumMod val="60000"/>
                      <a:lumOff val="40000"/>
                    </a:schemeClr>
                  </a:fgClr>
                  <a:bgClr>
                    <a:schemeClr val="bg1"/>
                  </a:bgClr>
                </a:pattFill>
              </a:rPr>
            </a:br>
            <a:r>
              <a:rPr lang="en-US" altLang="zh-CN" sz="3600" b="1" dirty="0" smtClean="0">
                <a:ln w="12700">
                  <a:solidFill>
                    <a:schemeClr val="accent5"/>
                  </a:solidFill>
                  <a:prstDash val="solid"/>
                </a:ln>
                <a:pattFill prst="ltDnDiag">
                  <a:fgClr>
                    <a:schemeClr val="accent5">
                      <a:lumMod val="60000"/>
                      <a:lumOff val="40000"/>
                    </a:schemeClr>
                  </a:fgClr>
                  <a:bgClr>
                    <a:schemeClr val="bg1"/>
                  </a:bgClr>
                </a:pattFill>
              </a:rPr>
              <a:t>-Auto Crawl System</a:t>
            </a:r>
            <a:endParaRPr 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15110986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12072</TotalTime>
  <Words>6048</Words>
  <Application>Microsoft Office PowerPoint</Application>
  <PresentationFormat>Widescreen</PresentationFormat>
  <Paragraphs>980</Paragraphs>
  <Slides>73</Slides>
  <Notes>67</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6" baseType="lpstr">
      <vt:lpstr>Arial Unicode MS</vt:lpstr>
      <vt:lpstr>等线</vt:lpstr>
      <vt:lpstr>等线</vt:lpstr>
      <vt:lpstr>方正舒体</vt:lpstr>
      <vt:lpstr>宋体</vt:lpstr>
      <vt:lpstr>Arial</vt:lpstr>
      <vt:lpstr>Arial Rounded MT Bold</vt:lpstr>
      <vt:lpstr>Century Gothic</vt:lpstr>
      <vt:lpstr>Garamond</vt:lpstr>
      <vt:lpstr>Times New Roman</vt:lpstr>
      <vt:lpstr>Wingdings</vt:lpstr>
      <vt:lpstr>Organic</vt:lpstr>
      <vt:lpstr>Visio</vt:lpstr>
      <vt:lpstr>Art of Dancing with Shackles - Best Practice of App Store Malware Automatic Hunting System </vt:lpstr>
      <vt:lpstr>What We Will Cover</vt:lpstr>
      <vt:lpstr>Who We Are</vt:lpstr>
      <vt:lpstr>PowerPoint Presentation</vt:lpstr>
      <vt:lpstr>PowerPoint Presentation</vt:lpstr>
      <vt:lpstr>PowerPoint Presentation</vt:lpstr>
      <vt:lpstr>Automatic Malware Hunting System </vt:lpstr>
      <vt:lpstr>PowerPoint Presentation</vt:lpstr>
      <vt:lpstr>Automatic Malware Hunting System -Auto Crawl System</vt:lpstr>
      <vt:lpstr>Overview </vt:lpstr>
      <vt:lpstr>PowerPoint Presentation</vt:lpstr>
      <vt:lpstr>PowerPoint Presentation</vt:lpstr>
      <vt:lpstr>PowerPoint Presentation</vt:lpstr>
      <vt:lpstr>App Meta Info Crawler</vt:lpstr>
      <vt:lpstr>PowerPoint Presentation</vt:lpstr>
      <vt:lpstr>App Download Crawler</vt:lpstr>
      <vt:lpstr>PowerPoint Presentation</vt:lpstr>
      <vt:lpstr>PowerPoint Presentation</vt:lpstr>
      <vt:lpstr>PowerPoint Presentation</vt:lpstr>
      <vt:lpstr>App Download Crawler - Apple ID Sign In(1/6)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 for Anti-Anti Crawl</vt:lpstr>
      <vt:lpstr>PowerPoint Presentation</vt:lpstr>
      <vt:lpstr>PowerPoint Presentation</vt:lpstr>
      <vt:lpstr>PowerPoint Presentation</vt:lpstr>
      <vt:lpstr>Sandbox Analysis System -Real Machine (iOS Device) Sandbox System</vt:lpstr>
      <vt:lpstr>PowerPoint Presentation</vt:lpstr>
      <vt:lpstr>PowerPoint Presentation</vt:lpstr>
      <vt:lpstr>PowerPoint Presentation</vt:lpstr>
      <vt:lpstr>PowerPoint Presentation</vt:lpstr>
      <vt:lpstr>Sandbox Analysis System - iOS Application Emulator</vt:lpstr>
      <vt:lpstr>PowerPoint Presentation</vt:lpstr>
      <vt:lpstr>PowerPoint Presentation</vt:lpstr>
      <vt:lpstr>Sandbox Analysis System - In the Wild Threat Hunt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Dancing with Shackles - Best Practice of App Store Malware Automatic Hunting System </dc:title>
  <dc:creator>Lilang Wu (RD-CN-INTRN)</dc:creator>
  <cp:lastModifiedBy>Moony Li (RD-CN)</cp:lastModifiedBy>
  <cp:revision>167</cp:revision>
  <dcterms:created xsi:type="dcterms:W3CDTF">2018-07-04T02:02:50Z</dcterms:created>
  <dcterms:modified xsi:type="dcterms:W3CDTF">2018-07-24T10:48:19Z</dcterms:modified>
</cp:coreProperties>
</file>